
<file path=[Content_Types].xml><?xml version="1.0" encoding="utf-8"?>
<Types xmlns="http://schemas.openxmlformats.org/package/2006/content-types">
  <Default Extension="emf" ContentType="image/x-emf"/>
  <Default Extension="jfif" ContentType="image/pn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Lst>
  <p:notesMasterIdLst>
    <p:notesMasterId r:id="rId73"/>
  </p:notesMasterIdLst>
  <p:handoutMasterIdLst>
    <p:handoutMasterId r:id="rId74"/>
  </p:handoutMasterIdLst>
  <p:sldIdLst>
    <p:sldId id="257" r:id="rId2"/>
    <p:sldId id="256" r:id="rId3"/>
    <p:sldId id="275" r:id="rId4"/>
    <p:sldId id="400" r:id="rId5"/>
    <p:sldId id="260" r:id="rId6"/>
    <p:sldId id="286" r:id="rId7"/>
    <p:sldId id="261" r:id="rId8"/>
    <p:sldId id="270" r:id="rId9"/>
    <p:sldId id="273" r:id="rId10"/>
    <p:sldId id="271" r:id="rId11"/>
    <p:sldId id="272" r:id="rId12"/>
    <p:sldId id="551" r:id="rId13"/>
    <p:sldId id="552" r:id="rId14"/>
    <p:sldId id="262" r:id="rId15"/>
    <p:sldId id="276" r:id="rId16"/>
    <p:sldId id="274" r:id="rId17"/>
    <p:sldId id="277" r:id="rId18"/>
    <p:sldId id="279" r:id="rId19"/>
    <p:sldId id="264" r:id="rId20"/>
    <p:sldId id="280" r:id="rId21"/>
    <p:sldId id="553" r:id="rId22"/>
    <p:sldId id="554" r:id="rId23"/>
    <p:sldId id="397" r:id="rId24"/>
    <p:sldId id="398" r:id="rId25"/>
    <p:sldId id="265" r:id="rId26"/>
    <p:sldId id="281" r:id="rId27"/>
    <p:sldId id="282" r:id="rId28"/>
    <p:sldId id="283" r:id="rId29"/>
    <p:sldId id="284" r:id="rId30"/>
    <p:sldId id="396" r:id="rId31"/>
    <p:sldId id="266" r:id="rId32"/>
    <p:sldId id="555" r:id="rId33"/>
    <p:sldId id="285" r:id="rId34"/>
    <p:sldId id="742" r:id="rId35"/>
    <p:sldId id="744" r:id="rId36"/>
    <p:sldId id="564" r:id="rId37"/>
    <p:sldId id="565" r:id="rId38"/>
    <p:sldId id="743" r:id="rId39"/>
    <p:sldId id="745" r:id="rId40"/>
    <p:sldId id="746" r:id="rId41"/>
    <p:sldId id="717" r:id="rId42"/>
    <p:sldId id="728" r:id="rId43"/>
    <p:sldId id="725" r:id="rId44"/>
    <p:sldId id="726" r:id="rId45"/>
    <p:sldId id="727" r:id="rId46"/>
    <p:sldId id="747" r:id="rId47"/>
    <p:sldId id="739" r:id="rId48"/>
    <p:sldId id="287" r:id="rId49"/>
    <p:sldId id="715" r:id="rId50"/>
    <p:sldId id="718" r:id="rId51"/>
    <p:sldId id="731" r:id="rId52"/>
    <p:sldId id="716" r:id="rId53"/>
    <p:sldId id="720" r:id="rId54"/>
    <p:sldId id="733" r:id="rId55"/>
    <p:sldId id="748" r:id="rId56"/>
    <p:sldId id="316" r:id="rId57"/>
    <p:sldId id="317" r:id="rId58"/>
    <p:sldId id="318" r:id="rId59"/>
    <p:sldId id="302" r:id="rId60"/>
    <p:sldId id="303" r:id="rId61"/>
    <p:sldId id="563" r:id="rId62"/>
    <p:sldId id="556" r:id="rId63"/>
    <p:sldId id="557" r:id="rId64"/>
    <p:sldId id="558" r:id="rId65"/>
    <p:sldId id="263" r:id="rId66"/>
    <p:sldId id="268" r:id="rId67"/>
    <p:sldId id="559" r:id="rId68"/>
    <p:sldId id="560" r:id="rId69"/>
    <p:sldId id="258" r:id="rId70"/>
    <p:sldId id="561" r:id="rId71"/>
    <p:sldId id="562" r:id="rId72"/>
  </p:sldIdLst>
  <p:sldSz cx="9144000" cy="5143500" type="screen16x9"/>
  <p:notesSz cx="6858000" cy="9144000"/>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31" autoAdjust="0"/>
    <p:restoredTop sz="96816" autoAdjust="0"/>
  </p:normalViewPr>
  <p:slideViewPr>
    <p:cSldViewPr showGuides="1">
      <p:cViewPr varScale="1">
        <p:scale>
          <a:sx n="204" d="100"/>
          <a:sy n="204" d="100"/>
        </p:scale>
        <p:origin x="288" y="192"/>
      </p:cViewPr>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97" d="100"/>
          <a:sy n="97" d="100"/>
        </p:scale>
        <p:origin x="3528" y="75"/>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Importance of Management Support</c:v>
                </c:pt>
              </c:strCache>
            </c:strRef>
          </c:tx>
          <c:spPr>
            <a:ln w="28575" cap="rnd">
              <a:solidFill>
                <a:schemeClr val="tx1"/>
              </a:solidFill>
              <a:round/>
            </a:ln>
            <a:effectLst/>
          </c:spPr>
          <c:marker>
            <c:symbol val="none"/>
          </c:marker>
          <c:cat>
            <c:strRef>
              <c:f>Sheet1!$A$2:$A$6</c:f>
              <c:strCache>
                <c:ptCount val="5"/>
                <c:pt idx="0">
                  <c:v>Level 1 - Awarness</c:v>
                </c:pt>
                <c:pt idx="1">
                  <c:v>Level 2 - Active</c:v>
                </c:pt>
                <c:pt idx="2">
                  <c:v>Level 3 - Operational</c:v>
                </c:pt>
                <c:pt idx="3">
                  <c:v>Level 4 - Systematic</c:v>
                </c:pt>
                <c:pt idx="4">
                  <c:v>Level 5 - Transformational</c:v>
                </c:pt>
              </c:strCache>
            </c:strRef>
          </c:cat>
          <c:val>
            <c:numRef>
              <c:f>Sheet1!$B$2:$B$6</c:f>
              <c:numCache>
                <c:formatCode>General</c:formatCode>
                <c:ptCount val="5"/>
                <c:pt idx="0">
                  <c:v>1</c:v>
                </c:pt>
                <c:pt idx="1">
                  <c:v>1</c:v>
                </c:pt>
                <c:pt idx="2">
                  <c:v>35</c:v>
                </c:pt>
                <c:pt idx="3">
                  <c:v>50</c:v>
                </c:pt>
                <c:pt idx="4">
                  <c:v>100</c:v>
                </c:pt>
              </c:numCache>
            </c:numRef>
          </c:val>
          <c:smooth val="0"/>
          <c:extLst>
            <c:ext xmlns:c16="http://schemas.microsoft.com/office/drawing/2014/chart" uri="{C3380CC4-5D6E-409C-BE32-E72D297353CC}">
              <c16:uniqueId val="{00000000-513E-F24E-98B4-8AD415617617}"/>
            </c:ext>
          </c:extLst>
        </c:ser>
        <c:ser>
          <c:idx val="1"/>
          <c:order val="1"/>
          <c:tx>
            <c:strRef>
              <c:f>Sheet1!$C$1</c:f>
              <c:strCache>
                <c:ptCount val="1"/>
                <c:pt idx="0">
                  <c:v>Importance of culture</c:v>
                </c:pt>
              </c:strCache>
            </c:strRef>
          </c:tx>
          <c:spPr>
            <a:ln w="28575" cap="rnd">
              <a:solidFill>
                <a:schemeClr val="accent2"/>
              </a:solidFill>
              <a:round/>
            </a:ln>
            <a:effectLst/>
          </c:spPr>
          <c:marker>
            <c:symbol val="none"/>
          </c:marker>
          <c:cat>
            <c:strRef>
              <c:f>Sheet1!$A$2:$A$6</c:f>
              <c:strCache>
                <c:ptCount val="5"/>
                <c:pt idx="0">
                  <c:v>Level 1 - Awarness</c:v>
                </c:pt>
                <c:pt idx="1">
                  <c:v>Level 2 - Active</c:v>
                </c:pt>
                <c:pt idx="2">
                  <c:v>Level 3 - Operational</c:v>
                </c:pt>
                <c:pt idx="3">
                  <c:v>Level 4 - Systematic</c:v>
                </c:pt>
                <c:pt idx="4">
                  <c:v>Level 5 - Transformational</c:v>
                </c:pt>
              </c:strCache>
            </c:strRef>
          </c:cat>
          <c:val>
            <c:numRef>
              <c:f>Sheet1!$C$2:$C$6</c:f>
              <c:numCache>
                <c:formatCode>General</c:formatCode>
                <c:ptCount val="5"/>
                <c:pt idx="0">
                  <c:v>1</c:v>
                </c:pt>
                <c:pt idx="1">
                  <c:v>10</c:v>
                </c:pt>
                <c:pt idx="2">
                  <c:v>80</c:v>
                </c:pt>
                <c:pt idx="3">
                  <c:v>80</c:v>
                </c:pt>
                <c:pt idx="4">
                  <c:v>100</c:v>
                </c:pt>
              </c:numCache>
            </c:numRef>
          </c:val>
          <c:smooth val="0"/>
          <c:extLst>
            <c:ext xmlns:c16="http://schemas.microsoft.com/office/drawing/2014/chart" uri="{C3380CC4-5D6E-409C-BE32-E72D297353CC}">
              <c16:uniqueId val="{00000001-513E-F24E-98B4-8AD415617617}"/>
            </c:ext>
          </c:extLst>
        </c:ser>
        <c:ser>
          <c:idx val="2"/>
          <c:order val="2"/>
          <c:tx>
            <c:strRef>
              <c:f>Sheet1!$D$1</c:f>
              <c:strCache>
                <c:ptCount val="1"/>
                <c:pt idx="0">
                  <c:v>Budget Required</c:v>
                </c:pt>
              </c:strCache>
            </c:strRef>
          </c:tx>
          <c:spPr>
            <a:ln w="28575" cap="rnd">
              <a:solidFill>
                <a:schemeClr val="accent1">
                  <a:lumMod val="40000"/>
                  <a:lumOff val="60000"/>
                </a:schemeClr>
              </a:solidFill>
              <a:round/>
            </a:ln>
            <a:effectLst/>
          </c:spPr>
          <c:marker>
            <c:symbol val="none"/>
          </c:marker>
          <c:cat>
            <c:strRef>
              <c:f>Sheet1!$A$2:$A$6</c:f>
              <c:strCache>
                <c:ptCount val="5"/>
                <c:pt idx="0">
                  <c:v>Level 1 - Awarness</c:v>
                </c:pt>
                <c:pt idx="1">
                  <c:v>Level 2 - Active</c:v>
                </c:pt>
                <c:pt idx="2">
                  <c:v>Level 3 - Operational</c:v>
                </c:pt>
                <c:pt idx="3">
                  <c:v>Level 4 - Systematic</c:v>
                </c:pt>
                <c:pt idx="4">
                  <c:v>Level 5 - Transformational</c:v>
                </c:pt>
              </c:strCache>
            </c:strRef>
          </c:cat>
          <c:val>
            <c:numRef>
              <c:f>Sheet1!$D$2:$D$6</c:f>
              <c:numCache>
                <c:formatCode>General</c:formatCode>
                <c:ptCount val="5"/>
                <c:pt idx="0">
                  <c:v>1</c:v>
                </c:pt>
                <c:pt idx="1">
                  <c:v>10</c:v>
                </c:pt>
                <c:pt idx="2">
                  <c:v>50</c:v>
                </c:pt>
                <c:pt idx="3">
                  <c:v>100</c:v>
                </c:pt>
                <c:pt idx="4">
                  <c:v>100</c:v>
                </c:pt>
              </c:numCache>
            </c:numRef>
          </c:val>
          <c:smooth val="0"/>
          <c:extLst>
            <c:ext xmlns:c16="http://schemas.microsoft.com/office/drawing/2014/chart" uri="{C3380CC4-5D6E-409C-BE32-E72D297353CC}">
              <c16:uniqueId val="{00000002-513E-F24E-98B4-8AD415617617}"/>
            </c:ext>
          </c:extLst>
        </c:ser>
        <c:dLbls>
          <c:showLegendKey val="0"/>
          <c:showVal val="0"/>
          <c:showCatName val="0"/>
          <c:showSerName val="0"/>
          <c:showPercent val="0"/>
          <c:showBubbleSize val="0"/>
        </c:dLbls>
        <c:smooth val="0"/>
        <c:axId val="63780927"/>
        <c:axId val="65209199"/>
      </c:lineChart>
      <c:catAx>
        <c:axId val="637809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H"/>
          </a:p>
        </c:txPr>
        <c:crossAx val="65209199"/>
        <c:crosses val="autoZero"/>
        <c:auto val="1"/>
        <c:lblAlgn val="ctr"/>
        <c:lblOffset val="100"/>
        <c:noMultiLvlLbl val="0"/>
      </c:catAx>
      <c:valAx>
        <c:axId val="652091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crossAx val="63780927"/>
        <c:crosses val="autoZero"/>
        <c:crossBetween val="between"/>
      </c:valAx>
      <c:spPr>
        <a:noFill/>
        <a:ln>
          <a:noFill/>
        </a:ln>
        <a:effectLst/>
      </c:spPr>
    </c:plotArea>
    <c:legend>
      <c:legendPos val="b"/>
      <c:overlay val="0"/>
      <c:spPr>
        <a:noFill/>
        <a:ln>
          <a:solidFill>
            <a:schemeClr val="accent1">
              <a:lumMod val="40000"/>
              <a:lumOff val="60000"/>
            </a:schemeClr>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6672" y="229395"/>
            <a:ext cx="4320480" cy="310159"/>
          </a:xfrm>
          <a:prstGeom prst="rect">
            <a:avLst/>
          </a:prstGeom>
        </p:spPr>
        <p:txBody>
          <a:bodyPr vert="horz" lIns="0" tIns="0" rIns="0" bIns="0" rtlCol="0"/>
          <a:lstStyle>
            <a:lvl1pPr algn="l">
              <a:defRPr sz="1200"/>
            </a:lvl1pPr>
          </a:lstStyle>
          <a:p>
            <a:r>
              <a:rPr lang="de-CH" sz="900"/>
              <a:t>Kopfzeilentext</a:t>
            </a:r>
          </a:p>
        </p:txBody>
      </p:sp>
      <p:sp>
        <p:nvSpPr>
          <p:cNvPr id="3" name="Datumsplatzhalter 2"/>
          <p:cNvSpPr>
            <a:spLocks noGrp="1"/>
          </p:cNvSpPr>
          <p:nvPr>
            <p:ph type="dt" sz="quarter" idx="1"/>
          </p:nvPr>
        </p:nvSpPr>
        <p:spPr>
          <a:xfrm>
            <a:off x="5137720" y="229395"/>
            <a:ext cx="1243608" cy="310159"/>
          </a:xfrm>
          <a:prstGeom prst="rect">
            <a:avLst/>
          </a:prstGeom>
        </p:spPr>
        <p:txBody>
          <a:bodyPr vert="horz" lIns="0" tIns="0" rIns="0" bIns="0" rtlCol="0"/>
          <a:lstStyle>
            <a:lvl1pPr algn="r">
              <a:defRPr sz="1200"/>
            </a:lvl1pPr>
          </a:lstStyle>
          <a:p>
            <a:fld id="{EEC665CA-D682-48EC-95D2-126FD6449D65}" type="datetime1">
              <a:rPr lang="de-CH" sz="900" smtClean="0"/>
              <a:t>23.05.22</a:t>
            </a:fld>
            <a:endParaRPr lang="de-CH" sz="900"/>
          </a:p>
        </p:txBody>
      </p:sp>
      <p:sp>
        <p:nvSpPr>
          <p:cNvPr id="4" name="Fußzeilenplatzhalter 3"/>
          <p:cNvSpPr>
            <a:spLocks noGrp="1"/>
          </p:cNvSpPr>
          <p:nvPr>
            <p:ph type="ftr" sz="quarter" idx="2"/>
          </p:nvPr>
        </p:nvSpPr>
        <p:spPr>
          <a:xfrm>
            <a:off x="476672" y="8489144"/>
            <a:ext cx="4320480" cy="331331"/>
          </a:xfrm>
          <a:prstGeom prst="rect">
            <a:avLst/>
          </a:prstGeom>
        </p:spPr>
        <p:txBody>
          <a:bodyPr vert="horz" lIns="0" tIns="0" rIns="0" bIns="0" rtlCol="0" anchor="b"/>
          <a:lstStyle>
            <a:lvl1pPr algn="l">
              <a:defRPr sz="1200"/>
            </a:lvl1pPr>
          </a:lstStyle>
          <a:p>
            <a:r>
              <a:rPr lang="de-CH" sz="900"/>
              <a:t>Fusszeilentext</a:t>
            </a:r>
          </a:p>
        </p:txBody>
      </p:sp>
      <p:sp>
        <p:nvSpPr>
          <p:cNvPr id="5" name="Foliennummernplatzhalter 4"/>
          <p:cNvSpPr>
            <a:spLocks noGrp="1"/>
          </p:cNvSpPr>
          <p:nvPr>
            <p:ph type="sldNum" sz="quarter" idx="3"/>
          </p:nvPr>
        </p:nvSpPr>
        <p:spPr>
          <a:xfrm>
            <a:off x="5137720" y="8489146"/>
            <a:ext cx="1243608" cy="331329"/>
          </a:xfrm>
          <a:prstGeom prst="rect">
            <a:avLst/>
          </a:prstGeom>
        </p:spPr>
        <p:txBody>
          <a:bodyPr vert="horz" lIns="0" tIns="0" rIns="0" bIns="0" rtlCol="0" anchor="b"/>
          <a:lstStyle>
            <a:lvl1pPr algn="r">
              <a:defRPr sz="1200"/>
            </a:lvl1pPr>
          </a:lstStyle>
          <a:p>
            <a:fld id="{2CEDAA2C-602C-494B-9BFF-F0D7FF14E319}" type="slidenum">
              <a:rPr lang="de-CH" sz="900" smtClean="0"/>
              <a:t>‹#›</a:t>
            </a:fld>
            <a:endParaRPr lang="de-CH" sz="900"/>
          </a:p>
        </p:txBody>
      </p:sp>
    </p:spTree>
    <p:extLst>
      <p:ext uri="{BB962C8B-B14F-4D97-AF65-F5344CB8AC3E}">
        <p14:creationId xmlns:p14="http://schemas.microsoft.com/office/powerpoint/2010/main" val="16250026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Folienbildplatzhalter 11"/>
          <p:cNvSpPr>
            <a:spLocks noGrp="1" noRot="1" noChangeAspect="1"/>
          </p:cNvSpPr>
          <p:nvPr>
            <p:ph type="sldImg" idx="2"/>
          </p:nvPr>
        </p:nvSpPr>
        <p:spPr>
          <a:xfrm>
            <a:off x="773113" y="1246188"/>
            <a:ext cx="5561012" cy="3127375"/>
          </a:xfrm>
          <a:prstGeom prst="rect">
            <a:avLst/>
          </a:prstGeom>
          <a:noFill/>
          <a:ln w="3175">
            <a:solidFill>
              <a:prstClr val="black"/>
            </a:solidFill>
          </a:ln>
        </p:spPr>
        <p:txBody>
          <a:bodyPr vert="horz" lIns="91440" tIns="45720" rIns="91440" bIns="45720" rtlCol="0" anchor="ctr"/>
          <a:lstStyle/>
          <a:p>
            <a:endParaRPr lang="de-CH"/>
          </a:p>
        </p:txBody>
      </p:sp>
      <p:sp>
        <p:nvSpPr>
          <p:cNvPr id="14" name="Fußzeilenplatzhalter 13"/>
          <p:cNvSpPr>
            <a:spLocks noGrp="1"/>
          </p:cNvSpPr>
          <p:nvPr>
            <p:ph type="ftr" sz="quarter" idx="4"/>
          </p:nvPr>
        </p:nvSpPr>
        <p:spPr>
          <a:xfrm>
            <a:off x="775244" y="8964488"/>
            <a:ext cx="2230428" cy="179512"/>
          </a:xfrm>
          <a:prstGeom prst="rect">
            <a:avLst/>
          </a:prstGeom>
        </p:spPr>
        <p:txBody>
          <a:bodyPr vert="horz" lIns="0" tIns="0" rIns="0" bIns="0" rtlCol="0" anchor="t"/>
          <a:lstStyle>
            <a:lvl1pPr algn="l">
              <a:defRPr sz="900"/>
            </a:lvl1pPr>
          </a:lstStyle>
          <a:p>
            <a:r>
              <a:rPr lang="de-CH"/>
              <a:t>Fusszeilentext</a:t>
            </a:r>
          </a:p>
        </p:txBody>
      </p:sp>
      <p:sp>
        <p:nvSpPr>
          <p:cNvPr id="15" name="Foliennummernplatzhalter 14"/>
          <p:cNvSpPr>
            <a:spLocks noGrp="1"/>
          </p:cNvSpPr>
          <p:nvPr>
            <p:ph type="sldNum" sz="quarter" idx="5"/>
          </p:nvPr>
        </p:nvSpPr>
        <p:spPr>
          <a:xfrm>
            <a:off x="5462663" y="8964488"/>
            <a:ext cx="871173" cy="179512"/>
          </a:xfrm>
          <a:prstGeom prst="rect">
            <a:avLst/>
          </a:prstGeom>
        </p:spPr>
        <p:txBody>
          <a:bodyPr vert="horz" lIns="0" tIns="0" rIns="0" bIns="0" rtlCol="0" anchor="t"/>
          <a:lstStyle>
            <a:lvl1pPr algn="r">
              <a:defRPr sz="900"/>
            </a:lvl1pPr>
          </a:lstStyle>
          <a:p>
            <a:fld id="{83C81C81-E364-4366-A610-2DB15FF98538}" type="slidenum">
              <a:rPr lang="de-CH" smtClean="0"/>
              <a:pPr/>
              <a:t>‹#›</a:t>
            </a:fld>
            <a:endParaRPr lang="de-CH"/>
          </a:p>
        </p:txBody>
      </p:sp>
      <p:sp>
        <p:nvSpPr>
          <p:cNvPr id="16" name="Notizenplatzhalter 15"/>
          <p:cNvSpPr>
            <a:spLocks noGrp="1"/>
          </p:cNvSpPr>
          <p:nvPr>
            <p:ph type="body" sz="quarter" idx="3"/>
          </p:nvPr>
        </p:nvSpPr>
        <p:spPr>
          <a:xfrm>
            <a:off x="773424" y="4644008"/>
            <a:ext cx="5560412" cy="3888432"/>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17" name="Datumsplatzhalter 16"/>
          <p:cNvSpPr>
            <a:spLocks noGrp="1"/>
          </p:cNvSpPr>
          <p:nvPr>
            <p:ph type="dt" idx="1"/>
          </p:nvPr>
        </p:nvSpPr>
        <p:spPr>
          <a:xfrm>
            <a:off x="4229809" y="425838"/>
            <a:ext cx="2095308" cy="185722"/>
          </a:xfrm>
          <a:prstGeom prst="rect">
            <a:avLst/>
          </a:prstGeom>
        </p:spPr>
        <p:txBody>
          <a:bodyPr vert="horz" lIns="0" tIns="0" rIns="0" bIns="0" rtlCol="0"/>
          <a:lstStyle>
            <a:lvl1pPr algn="r">
              <a:defRPr sz="900"/>
            </a:lvl1pPr>
          </a:lstStyle>
          <a:p>
            <a:fld id="{A17AAF7D-4283-4014-80F4-26E915FEACF8}" type="datetime1">
              <a:rPr lang="de-CH" smtClean="0"/>
              <a:t>23.05.22</a:t>
            </a:fld>
            <a:endParaRPr lang="de-CH"/>
          </a:p>
        </p:txBody>
      </p:sp>
      <p:sp>
        <p:nvSpPr>
          <p:cNvPr id="18" name="Kopfzeilenplatzhalter 17"/>
          <p:cNvSpPr>
            <a:spLocks noGrp="1"/>
          </p:cNvSpPr>
          <p:nvPr>
            <p:ph type="hdr" sz="quarter"/>
          </p:nvPr>
        </p:nvSpPr>
        <p:spPr>
          <a:xfrm>
            <a:off x="764704" y="432000"/>
            <a:ext cx="3249080" cy="179560"/>
          </a:xfrm>
          <a:prstGeom prst="rect">
            <a:avLst/>
          </a:prstGeom>
        </p:spPr>
        <p:txBody>
          <a:bodyPr vert="horz" lIns="0" tIns="0" rIns="0" bIns="0" rtlCol="0"/>
          <a:lstStyle>
            <a:lvl1pPr algn="l">
              <a:defRPr sz="900"/>
            </a:lvl1pPr>
          </a:lstStyle>
          <a:p>
            <a:r>
              <a:rPr lang="de-CH"/>
              <a:t>Kopfzeilentext</a:t>
            </a:r>
          </a:p>
        </p:txBody>
      </p:sp>
    </p:spTree>
    <p:extLst>
      <p:ext uri="{BB962C8B-B14F-4D97-AF65-F5344CB8AC3E}">
        <p14:creationId xmlns:p14="http://schemas.microsoft.com/office/powerpoint/2010/main" val="3117097057"/>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spcAft>
        <a:spcPts val="450"/>
      </a:spcAft>
      <a:defRPr sz="825" kern="1200">
        <a:solidFill>
          <a:schemeClr val="tx1"/>
        </a:solidFill>
        <a:latin typeface="+mn-lt"/>
        <a:ea typeface="+mn-ea"/>
        <a:cs typeface="+mn-cs"/>
      </a:defRPr>
    </a:lvl1pPr>
    <a:lvl2pPr marL="133350" indent="-133350" algn="l" defTabSz="685800" rtl="0" eaLnBrk="1" latinLnBrk="0" hangingPunct="1">
      <a:spcAft>
        <a:spcPts val="450"/>
      </a:spcAft>
      <a:buFont typeface="Arial" panose="020B0604020202020204" pitchFamily="34" charset="0"/>
      <a:buChar char="‒"/>
      <a:defRPr sz="825" kern="1200">
        <a:solidFill>
          <a:schemeClr val="tx1"/>
        </a:solidFill>
        <a:latin typeface="+mn-lt"/>
        <a:ea typeface="+mn-ea"/>
        <a:cs typeface="+mn-cs"/>
      </a:defRPr>
    </a:lvl2pPr>
    <a:lvl3pPr marL="267891" indent="-134541" algn="l" defTabSz="685800" rtl="0" eaLnBrk="1" latinLnBrk="0" hangingPunct="1">
      <a:spcAft>
        <a:spcPts val="450"/>
      </a:spcAft>
      <a:buFont typeface="Arial" panose="020B0604020202020204" pitchFamily="34" charset="0"/>
      <a:buChar char="‒"/>
      <a:defRPr sz="825" kern="1200">
        <a:solidFill>
          <a:schemeClr val="tx1"/>
        </a:solidFill>
        <a:latin typeface="+mn-lt"/>
        <a:ea typeface="+mn-ea"/>
        <a:cs typeface="+mn-cs"/>
      </a:defRPr>
    </a:lvl3pPr>
    <a:lvl4pPr marL="401241" indent="-133350" algn="l" defTabSz="685800" rtl="0" eaLnBrk="1" latinLnBrk="0" hangingPunct="1">
      <a:spcAft>
        <a:spcPts val="450"/>
      </a:spcAft>
      <a:buFont typeface="Arial" panose="020B0604020202020204" pitchFamily="34" charset="0"/>
      <a:buChar char="‒"/>
      <a:defRPr sz="825" kern="1200">
        <a:solidFill>
          <a:schemeClr val="tx1"/>
        </a:solidFill>
        <a:latin typeface="+mn-lt"/>
        <a:ea typeface="+mn-ea"/>
        <a:cs typeface="+mn-cs"/>
      </a:defRPr>
    </a:lvl4pPr>
    <a:lvl5pPr marL="540544" indent="-139304" algn="l" defTabSz="685800" rtl="0" eaLnBrk="1" latinLnBrk="0" hangingPunct="1">
      <a:spcAft>
        <a:spcPts val="450"/>
      </a:spcAft>
      <a:buFont typeface="Arial" panose="020B0604020202020204" pitchFamily="34" charset="0"/>
      <a:buChar char="‒"/>
      <a:defRPr sz="825"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09E389C6-967E-484D-82C5-BC5257F1FD12}"/>
              </a:ext>
            </a:extLst>
          </p:cNvPr>
          <p:cNvSpPr/>
          <p:nvPr/>
        </p:nvSpPr>
        <p:spPr>
          <a:xfrm>
            <a:off x="251223" y="250032"/>
            <a:ext cx="8641556" cy="3942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013"/>
          </a:p>
        </p:txBody>
      </p:sp>
      <p:sp>
        <p:nvSpPr>
          <p:cNvPr id="2" name="Titel 1"/>
          <p:cNvSpPr>
            <a:spLocks noGrp="1"/>
          </p:cNvSpPr>
          <p:nvPr>
            <p:ph type="ctrTitle"/>
          </p:nvPr>
        </p:nvSpPr>
        <p:spPr>
          <a:xfrm>
            <a:off x="467916" y="381000"/>
            <a:ext cx="8208169" cy="476251"/>
          </a:xfrm>
        </p:spPr>
        <p:txBody>
          <a:bodyPr anchor="t"/>
          <a:lstStyle>
            <a:lvl1pPr algn="l">
              <a:defRPr sz="3200">
                <a:solidFill>
                  <a:schemeClr val="bg1"/>
                </a:solidFill>
              </a:defRPr>
            </a:lvl1pPr>
          </a:lstStyle>
          <a:p>
            <a:r>
              <a:rPr lang="de-DE"/>
              <a:t>Mastertitelformat bearbeiten</a:t>
            </a:r>
            <a:endParaRPr lang="de-CH" dirty="0"/>
          </a:p>
        </p:txBody>
      </p:sp>
      <p:sp>
        <p:nvSpPr>
          <p:cNvPr id="3" name="Untertitel 2"/>
          <p:cNvSpPr>
            <a:spLocks noGrp="1"/>
          </p:cNvSpPr>
          <p:nvPr>
            <p:ph type="subTitle" idx="1" hasCustomPrompt="1"/>
          </p:nvPr>
        </p:nvSpPr>
        <p:spPr>
          <a:xfrm>
            <a:off x="467915" y="876300"/>
            <a:ext cx="8208170" cy="1101384"/>
          </a:xfrm>
        </p:spPr>
        <p:txBody>
          <a:bodyPr anchor="t"/>
          <a:lstStyle>
            <a:lvl1pPr marL="0" indent="0" algn="l">
              <a:spcAft>
                <a:spcPts val="0"/>
              </a:spcAft>
              <a:buNone/>
              <a:defRPr sz="3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CH" noProof="0" dirty="0"/>
              <a:t>Untertitel hinzufügen</a:t>
            </a:r>
            <a:endParaRPr lang="de-CH" dirty="0"/>
          </a:p>
        </p:txBody>
      </p:sp>
      <p:pic>
        <p:nvPicPr>
          <p:cNvPr id="12" name="Grafik 11">
            <a:extLst>
              <a:ext uri="{FF2B5EF4-FFF2-40B4-BE49-F238E27FC236}">
                <a16:creationId xmlns:a16="http://schemas.microsoft.com/office/drawing/2014/main" id="{EA460BCC-963A-45F6-9AA8-028A03E7BB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0983" y="4418402"/>
            <a:ext cx="1545974" cy="515388"/>
          </a:xfrm>
          <a:prstGeom prst="rect">
            <a:avLst/>
          </a:prstGeom>
        </p:spPr>
      </p:pic>
      <p:sp>
        <p:nvSpPr>
          <p:cNvPr id="7" name="Textplatzhalter 4">
            <a:extLst>
              <a:ext uri="{FF2B5EF4-FFF2-40B4-BE49-F238E27FC236}">
                <a16:creationId xmlns:a16="http://schemas.microsoft.com/office/drawing/2014/main" id="{88FA63A4-2705-446A-B2FC-08A367E48AAC}"/>
              </a:ext>
            </a:extLst>
          </p:cNvPr>
          <p:cNvSpPr>
            <a:spLocks noGrp="1"/>
          </p:cNvSpPr>
          <p:nvPr>
            <p:ph type="body" sz="quarter" idx="10" hasCustomPrompt="1"/>
          </p:nvPr>
        </p:nvSpPr>
        <p:spPr>
          <a:xfrm>
            <a:off x="251222" y="4410075"/>
            <a:ext cx="5724525" cy="538163"/>
          </a:xfrm>
        </p:spPr>
        <p:txBody>
          <a:bodyPr anchor="b"/>
          <a:lstStyle>
            <a:lvl1pPr>
              <a:lnSpc>
                <a:spcPct val="114000"/>
              </a:lnSpc>
              <a:spcAft>
                <a:spcPts val="0"/>
              </a:spcAft>
              <a:defRPr sz="1000" b="0">
                <a:solidFill>
                  <a:schemeClr val="accent1"/>
                </a:solidFill>
              </a:defRPr>
            </a:lvl1pPr>
            <a:lvl2pPr marL="0" indent="0">
              <a:buNone/>
              <a:defRPr/>
            </a:lvl2pPr>
          </a:lstStyle>
          <a:p>
            <a:pPr lvl="0"/>
            <a:r>
              <a:rPr lang="de-DE" dirty="0"/>
              <a:t>Vorname Name, Funktion</a:t>
            </a:r>
            <a:br>
              <a:rPr lang="de-DE" dirty="0"/>
            </a:br>
            <a:r>
              <a:rPr lang="de-DE" dirty="0"/>
              <a:t>vorname.name@helsana.ch</a:t>
            </a:r>
            <a:br>
              <a:rPr lang="de-DE" dirty="0"/>
            </a:br>
            <a:r>
              <a:rPr lang="de-DE" dirty="0"/>
              <a:t>Datum – Status</a:t>
            </a:r>
          </a:p>
        </p:txBody>
      </p:sp>
      <p:sp>
        <p:nvSpPr>
          <p:cNvPr id="4" name="Datumsplatzhalter 3">
            <a:extLst>
              <a:ext uri="{FF2B5EF4-FFF2-40B4-BE49-F238E27FC236}">
                <a16:creationId xmlns:a16="http://schemas.microsoft.com/office/drawing/2014/main" id="{61173A58-5046-4177-964D-0E0E1A4B5544}"/>
              </a:ext>
            </a:extLst>
          </p:cNvPr>
          <p:cNvSpPr>
            <a:spLocks noGrp="1"/>
          </p:cNvSpPr>
          <p:nvPr>
            <p:ph type="dt" sz="half" idx="11"/>
          </p:nvPr>
        </p:nvSpPr>
        <p:spPr>
          <a:xfrm>
            <a:off x="4733925" y="5200042"/>
            <a:ext cx="2136621" cy="108012"/>
          </a:xfrm>
        </p:spPr>
        <p:txBody>
          <a:bodyPr/>
          <a:lstStyle>
            <a:lvl1pPr>
              <a:defRPr>
                <a:solidFill>
                  <a:srgbClr val="E6E6E6"/>
                </a:solidFill>
              </a:defRPr>
            </a:lvl1pPr>
          </a:lstStyle>
          <a:p>
            <a:fld id="{6AADDE4F-0863-7544-9056-08755EDA6307}" type="datetime1">
              <a:rPr lang="en-CH"/>
              <a:t>23.05.22</a:t>
            </a:fld>
            <a:endParaRPr lang="de-CH"/>
          </a:p>
        </p:txBody>
      </p:sp>
      <p:sp>
        <p:nvSpPr>
          <p:cNvPr id="5" name="Fußzeilenplatzhalter 4">
            <a:extLst>
              <a:ext uri="{FF2B5EF4-FFF2-40B4-BE49-F238E27FC236}">
                <a16:creationId xmlns:a16="http://schemas.microsoft.com/office/drawing/2014/main" id="{0EB0D6EF-146F-4995-8F25-7B5E372770B5}"/>
              </a:ext>
            </a:extLst>
          </p:cNvPr>
          <p:cNvSpPr>
            <a:spLocks noGrp="1"/>
          </p:cNvSpPr>
          <p:nvPr>
            <p:ph type="ftr" sz="quarter" idx="12"/>
          </p:nvPr>
        </p:nvSpPr>
        <p:spPr>
          <a:xfrm>
            <a:off x="467916" y="5200042"/>
            <a:ext cx="4104083" cy="108012"/>
          </a:xfrm>
        </p:spPr>
        <p:txBody>
          <a:bodyPr/>
          <a:lstStyle>
            <a:lvl1pPr>
              <a:defRPr>
                <a:solidFill>
                  <a:srgbClr val="E6E6E6"/>
                </a:solidFill>
              </a:defRPr>
            </a:lvl1pPr>
          </a:lstStyle>
          <a:p>
            <a:r>
              <a:rPr lang="de-DE"/>
              <a:t>AI - When machines are smarter and companies are dumber - Dr. Umberto Michelucci</a:t>
            </a:r>
            <a:endParaRPr lang="de-CH"/>
          </a:p>
        </p:txBody>
      </p:sp>
      <p:sp>
        <p:nvSpPr>
          <p:cNvPr id="6" name="Foliennummernplatzhalter 5">
            <a:extLst>
              <a:ext uri="{FF2B5EF4-FFF2-40B4-BE49-F238E27FC236}">
                <a16:creationId xmlns:a16="http://schemas.microsoft.com/office/drawing/2014/main" id="{8AC993D7-2169-46E6-B399-AD53D0D0DA6A}"/>
              </a:ext>
            </a:extLst>
          </p:cNvPr>
          <p:cNvSpPr>
            <a:spLocks noGrp="1"/>
          </p:cNvSpPr>
          <p:nvPr>
            <p:ph type="sldNum" sz="quarter" idx="13"/>
          </p:nvPr>
        </p:nvSpPr>
        <p:spPr>
          <a:xfrm>
            <a:off x="242421" y="5200042"/>
            <a:ext cx="178145" cy="108012"/>
          </a:xfrm>
        </p:spPr>
        <p:txBody>
          <a:bodyPr/>
          <a:lstStyle>
            <a:lvl1pPr>
              <a:defRPr>
                <a:solidFill>
                  <a:srgbClr val="E6E6E6"/>
                </a:solidFill>
              </a:defRPr>
            </a:lvl1pPr>
          </a:lstStyle>
          <a:p>
            <a:fld id="{442AD375-037F-43D0-B059-5172DA06796A}" type="slidenum">
              <a:rPr lang="de-CH" smtClean="0"/>
              <a:pPr/>
              <a:t>‹#›</a:t>
            </a:fld>
            <a:endParaRPr lang="de-CH"/>
          </a:p>
        </p:txBody>
      </p:sp>
      <p:sp>
        <p:nvSpPr>
          <p:cNvPr id="10" name="Rechteck 9">
            <a:extLst>
              <a:ext uri="{FF2B5EF4-FFF2-40B4-BE49-F238E27FC236}">
                <a16:creationId xmlns:a16="http://schemas.microsoft.com/office/drawing/2014/main" id="{5B1382DF-6BA3-412D-B754-29972C342017}"/>
              </a:ext>
            </a:extLst>
          </p:cNvPr>
          <p:cNvSpPr/>
          <p:nvPr/>
        </p:nvSpPr>
        <p:spPr>
          <a:xfrm>
            <a:off x="251223" y="250032"/>
            <a:ext cx="8641556" cy="3942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013"/>
          </a:p>
        </p:txBody>
      </p:sp>
      <p:sp>
        <p:nvSpPr>
          <p:cNvPr id="14" name="Rechteck 13">
            <a:extLst>
              <a:ext uri="{FF2B5EF4-FFF2-40B4-BE49-F238E27FC236}">
                <a16:creationId xmlns:a16="http://schemas.microsoft.com/office/drawing/2014/main" id="{2A9DF487-4499-4D0D-A5D9-580137385419}"/>
              </a:ext>
            </a:extLst>
          </p:cNvPr>
          <p:cNvSpPr/>
          <p:nvPr/>
        </p:nvSpPr>
        <p:spPr>
          <a:xfrm>
            <a:off x="251223" y="250032"/>
            <a:ext cx="8641556" cy="3942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013"/>
          </a:p>
        </p:txBody>
      </p:sp>
      <p:sp>
        <p:nvSpPr>
          <p:cNvPr id="16" name="Rechteck 15">
            <a:extLst>
              <a:ext uri="{FF2B5EF4-FFF2-40B4-BE49-F238E27FC236}">
                <a16:creationId xmlns:a16="http://schemas.microsoft.com/office/drawing/2014/main" id="{2E73DE82-16D1-4F55-8893-7AA5A97F6C3B}"/>
              </a:ext>
            </a:extLst>
          </p:cNvPr>
          <p:cNvSpPr/>
          <p:nvPr userDrawn="1"/>
        </p:nvSpPr>
        <p:spPr>
          <a:xfrm>
            <a:off x="251223" y="250032"/>
            <a:ext cx="8641556" cy="3942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013"/>
          </a:p>
        </p:txBody>
      </p:sp>
    </p:spTree>
    <p:extLst>
      <p:ext uri="{BB962C8B-B14F-4D97-AF65-F5344CB8AC3E}">
        <p14:creationId xmlns:p14="http://schemas.microsoft.com/office/powerpoint/2010/main" val="1253285503"/>
      </p:ext>
    </p:extLst>
  </p:cSld>
  <p:clrMapOvr>
    <a:masterClrMapping/>
  </p:clrMapOvr>
  <p:extLst>
    <p:ext uri="{DCECCB84-F9BA-43D5-87BE-67443E8EF086}">
      <p15:sldGuideLst xmlns:p15="http://schemas.microsoft.com/office/powerpoint/2012/main">
        <p15:guide id="1" orient="horz" pos="264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el, Inhalt und Bild gros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467544" y="1329613"/>
            <a:ext cx="3942158" cy="3240360"/>
          </a:xfrm>
        </p:spPr>
        <p:txBody>
          <a:bodyPr/>
          <a:lstStyle/>
          <a:p>
            <a:pPr lvl="0"/>
            <a:r>
              <a:rPr lang="de-DE" dirty="0"/>
              <a:t>Textmasterformat bearbeiten</a:t>
            </a:r>
          </a:p>
          <a:p>
            <a:pPr lvl="1"/>
            <a:r>
              <a:rPr lang="de-DE" dirty="0"/>
              <a:t>Zweite </a:t>
            </a:r>
            <a:r>
              <a:rPr lang="de-CH" noProof="0" dirty="0"/>
              <a:t>Ebene</a:t>
            </a:r>
          </a:p>
          <a:p>
            <a:pPr lvl="2"/>
            <a:r>
              <a:rPr lang="de-DE" dirty="0"/>
              <a:t>Dritte Ebene</a:t>
            </a:r>
          </a:p>
          <a:p>
            <a:pPr lvl="3"/>
            <a:r>
              <a:rPr lang="de-DE" dirty="0"/>
              <a:t>Vierte Ebene</a:t>
            </a:r>
          </a:p>
          <a:p>
            <a:pPr lvl="4"/>
            <a:r>
              <a:rPr lang="de-DE" dirty="0"/>
              <a:t>Fünfte Ebene</a:t>
            </a:r>
            <a:endParaRPr lang="de-CH" dirty="0"/>
          </a:p>
        </p:txBody>
      </p:sp>
      <p:sp>
        <p:nvSpPr>
          <p:cNvPr id="8" name="Fußzeilenplatzhalter 7"/>
          <p:cNvSpPr>
            <a:spLocks noGrp="1"/>
          </p:cNvSpPr>
          <p:nvPr>
            <p:ph type="ftr" sz="quarter" idx="11"/>
          </p:nvPr>
        </p:nvSpPr>
        <p:spPr/>
        <p:txBody>
          <a:bodyPr/>
          <a:lstStyle/>
          <a:p>
            <a:r>
              <a:rPr lang="de-DE"/>
              <a:t>AI - When machines are smarter and companies are dumber - Dr. Umberto Michelucci</a:t>
            </a:r>
            <a:endParaRPr lang="de-CH"/>
          </a:p>
        </p:txBody>
      </p:sp>
      <p:sp>
        <p:nvSpPr>
          <p:cNvPr id="9" name="Foliennummernplatzhalter 8"/>
          <p:cNvSpPr>
            <a:spLocks noGrp="1"/>
          </p:cNvSpPr>
          <p:nvPr>
            <p:ph type="sldNum" sz="quarter" idx="12"/>
          </p:nvPr>
        </p:nvSpPr>
        <p:spPr/>
        <p:txBody>
          <a:bodyPr/>
          <a:lstStyle/>
          <a:p>
            <a:fld id="{442AD375-037F-43D0-B059-5172DA06796A}" type="slidenum">
              <a:rPr lang="de-CH" smtClean="0"/>
              <a:pPr/>
              <a:t>‹#›</a:t>
            </a:fld>
            <a:endParaRPr lang="de-CH"/>
          </a:p>
        </p:txBody>
      </p:sp>
      <p:sp>
        <p:nvSpPr>
          <p:cNvPr id="11" name="Bildplatzhalter 4">
            <a:extLst>
              <a:ext uri="{FF2B5EF4-FFF2-40B4-BE49-F238E27FC236}">
                <a16:creationId xmlns:a16="http://schemas.microsoft.com/office/drawing/2014/main" id="{A9099D09-CB49-4333-8B8A-EC4F7EBA76D4}"/>
              </a:ext>
            </a:extLst>
          </p:cNvPr>
          <p:cNvSpPr>
            <a:spLocks noGrp="1"/>
          </p:cNvSpPr>
          <p:nvPr>
            <p:ph type="pic" sz="quarter" idx="14"/>
          </p:nvPr>
        </p:nvSpPr>
        <p:spPr>
          <a:xfrm>
            <a:off x="4572000" y="0"/>
            <a:ext cx="4572000" cy="5143500"/>
          </a:xfrm>
          <a:pattFill prst="lgCheck">
            <a:fgClr>
              <a:schemeClr val="bg1">
                <a:lumMod val="85000"/>
              </a:schemeClr>
            </a:fgClr>
            <a:bgClr>
              <a:schemeClr val="bg1"/>
            </a:bgClr>
          </a:pattFill>
        </p:spPr>
        <p:txBody>
          <a:bodyPr tIns="720000" anchor="ctr"/>
          <a:lstStyle>
            <a:lvl1pPr algn="ctr">
              <a:defRPr sz="900"/>
            </a:lvl1pPr>
          </a:lstStyle>
          <a:p>
            <a:r>
              <a:rPr lang="de-DE"/>
              <a:t>Bild durch Klicken auf Symbol hinzufügen</a:t>
            </a:r>
            <a:endParaRPr lang="de-CH"/>
          </a:p>
        </p:txBody>
      </p:sp>
      <p:sp>
        <p:nvSpPr>
          <p:cNvPr id="10" name="Titel 3">
            <a:extLst>
              <a:ext uri="{FF2B5EF4-FFF2-40B4-BE49-F238E27FC236}">
                <a16:creationId xmlns:a16="http://schemas.microsoft.com/office/drawing/2014/main" id="{61683193-46B1-42C1-B2DE-58289A683E43}"/>
              </a:ext>
            </a:extLst>
          </p:cNvPr>
          <p:cNvSpPr>
            <a:spLocks noGrp="1"/>
          </p:cNvSpPr>
          <p:nvPr>
            <p:ph type="title" hasCustomPrompt="1"/>
          </p:nvPr>
        </p:nvSpPr>
        <p:spPr>
          <a:xfrm>
            <a:off x="467543" y="400051"/>
            <a:ext cx="3942158" cy="623887"/>
          </a:xfrm>
        </p:spPr>
        <p:txBody>
          <a:bodyPr/>
          <a:lstStyle>
            <a:lvl1pPr>
              <a:defRPr/>
            </a:lvl1pPr>
          </a:lstStyle>
          <a:p>
            <a:r>
              <a:rPr lang="de-DE" dirty="0"/>
              <a:t>Titel hinzufügen</a:t>
            </a:r>
            <a:endParaRPr lang="de-CH" dirty="0"/>
          </a:p>
        </p:txBody>
      </p:sp>
    </p:spTree>
    <p:extLst>
      <p:ext uri="{BB962C8B-B14F-4D97-AF65-F5344CB8AC3E}">
        <p14:creationId xmlns:p14="http://schemas.microsoft.com/office/powerpoint/2010/main" val="2381621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Ztitat Helsana-Rot">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467916" y="381000"/>
            <a:ext cx="6318331" cy="3811191"/>
          </a:xfrm>
        </p:spPr>
        <p:txBody>
          <a:bodyPr anchor="t"/>
          <a:lstStyle>
            <a:lvl1pPr algn="l">
              <a:defRPr sz="3200">
                <a:solidFill>
                  <a:schemeClr val="bg1"/>
                </a:solidFill>
              </a:defRPr>
            </a:lvl1pPr>
          </a:lstStyle>
          <a:p>
            <a:r>
              <a:rPr lang="de-CH" dirty="0"/>
              <a:t>«Zitat hinzufügen»</a:t>
            </a:r>
          </a:p>
        </p:txBody>
      </p:sp>
      <p:pic>
        <p:nvPicPr>
          <p:cNvPr id="8" name="Grafik 7">
            <a:extLst>
              <a:ext uri="{FF2B5EF4-FFF2-40B4-BE49-F238E27FC236}">
                <a16:creationId xmlns:a16="http://schemas.microsoft.com/office/drawing/2014/main" id="{C389EE1F-5D0F-4F0B-88F2-47F3A63CBA9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212973" y="4783370"/>
            <a:ext cx="700302" cy="138939"/>
          </a:xfrm>
          <a:prstGeom prst="rect">
            <a:avLst/>
          </a:prstGeom>
        </p:spPr>
      </p:pic>
      <p:sp>
        <p:nvSpPr>
          <p:cNvPr id="4" name="Datumsplatzhalter 3">
            <a:extLst>
              <a:ext uri="{FF2B5EF4-FFF2-40B4-BE49-F238E27FC236}">
                <a16:creationId xmlns:a16="http://schemas.microsoft.com/office/drawing/2014/main" id="{DD09E4AF-A54A-4E22-8887-10B9DF416D62}"/>
              </a:ext>
            </a:extLst>
          </p:cNvPr>
          <p:cNvSpPr>
            <a:spLocks noGrp="1"/>
          </p:cNvSpPr>
          <p:nvPr>
            <p:ph type="dt" sz="half" idx="10"/>
          </p:nvPr>
        </p:nvSpPr>
        <p:spPr/>
        <p:txBody>
          <a:bodyPr/>
          <a:lstStyle>
            <a:lvl1pPr>
              <a:defRPr>
                <a:solidFill>
                  <a:schemeClr val="bg1"/>
                </a:solidFill>
              </a:defRPr>
            </a:lvl1pPr>
          </a:lstStyle>
          <a:p>
            <a:fld id="{F18C9805-EDE3-9744-8359-D4549CC57B89}" type="datetime1">
              <a:rPr lang="en-CH"/>
              <a:t>23.05.22</a:t>
            </a:fld>
            <a:endParaRPr lang="de-CH"/>
          </a:p>
        </p:txBody>
      </p:sp>
      <p:sp>
        <p:nvSpPr>
          <p:cNvPr id="6" name="Fußzeilenplatzhalter 5">
            <a:extLst>
              <a:ext uri="{FF2B5EF4-FFF2-40B4-BE49-F238E27FC236}">
                <a16:creationId xmlns:a16="http://schemas.microsoft.com/office/drawing/2014/main" id="{4BCDB989-2335-4C7A-BCF2-7682402A4C52}"/>
              </a:ext>
            </a:extLst>
          </p:cNvPr>
          <p:cNvSpPr>
            <a:spLocks noGrp="1"/>
          </p:cNvSpPr>
          <p:nvPr>
            <p:ph type="ftr" sz="quarter" idx="11"/>
          </p:nvPr>
        </p:nvSpPr>
        <p:spPr/>
        <p:txBody>
          <a:bodyPr/>
          <a:lstStyle>
            <a:lvl1pPr>
              <a:defRPr>
                <a:solidFill>
                  <a:schemeClr val="bg1"/>
                </a:solidFill>
              </a:defRPr>
            </a:lvl1pPr>
          </a:lstStyle>
          <a:p>
            <a:r>
              <a:rPr lang="de-DE"/>
              <a:t>AI - When machines are smarter and companies are dumber - Dr. Umberto Michelucci</a:t>
            </a:r>
            <a:endParaRPr lang="de-CH"/>
          </a:p>
        </p:txBody>
      </p:sp>
      <p:sp>
        <p:nvSpPr>
          <p:cNvPr id="9" name="Foliennummernplatzhalter 8">
            <a:extLst>
              <a:ext uri="{FF2B5EF4-FFF2-40B4-BE49-F238E27FC236}">
                <a16:creationId xmlns:a16="http://schemas.microsoft.com/office/drawing/2014/main" id="{A152F306-D62D-4E0D-9CCF-E0F74D131EE9}"/>
              </a:ext>
            </a:extLst>
          </p:cNvPr>
          <p:cNvSpPr>
            <a:spLocks noGrp="1"/>
          </p:cNvSpPr>
          <p:nvPr>
            <p:ph type="sldNum" sz="quarter" idx="12"/>
          </p:nvPr>
        </p:nvSpPr>
        <p:spPr/>
        <p:txBody>
          <a:bodyPr/>
          <a:lstStyle>
            <a:lvl1pPr>
              <a:defRPr>
                <a:solidFill>
                  <a:schemeClr val="bg1"/>
                </a:solidFill>
              </a:defRPr>
            </a:lvl1pPr>
          </a:lstStyle>
          <a:p>
            <a:fld id="{442AD375-037F-43D0-B059-5172DA06796A}" type="slidenum">
              <a:rPr lang="de-CH" smtClean="0"/>
              <a:pPr/>
              <a:t>‹#›</a:t>
            </a:fld>
            <a:endParaRPr lang="de-CH"/>
          </a:p>
        </p:txBody>
      </p:sp>
      <p:pic>
        <p:nvPicPr>
          <p:cNvPr id="7" name="Grafik 6">
            <a:extLst>
              <a:ext uri="{FF2B5EF4-FFF2-40B4-BE49-F238E27FC236}">
                <a16:creationId xmlns:a16="http://schemas.microsoft.com/office/drawing/2014/main" id="{09486AA7-7D95-43B1-946C-FD723E8A2A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212973" y="4783370"/>
            <a:ext cx="700302" cy="138939"/>
          </a:xfrm>
          <a:prstGeom prst="rect">
            <a:avLst/>
          </a:prstGeom>
        </p:spPr>
      </p:pic>
    </p:spTree>
    <p:extLst>
      <p:ext uri="{BB962C8B-B14F-4D97-AF65-F5344CB8AC3E}">
        <p14:creationId xmlns:p14="http://schemas.microsoft.com/office/powerpoint/2010/main" val="2990130989"/>
      </p:ext>
    </p:extLst>
  </p:cSld>
  <p:clrMapOvr>
    <a:masterClrMapping/>
  </p:clrMapOvr>
  <p:extLst>
    <p:ext uri="{DCECCB84-F9BA-43D5-87BE-67443E8EF086}">
      <p15:sldGuideLst xmlns:p15="http://schemas.microsoft.com/office/powerpoint/2012/main">
        <p15:guide id="1" orient="horz" pos="264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folie Weiss">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467916" y="381000"/>
            <a:ext cx="6318331" cy="3811191"/>
          </a:xfrm>
        </p:spPr>
        <p:txBody>
          <a:bodyPr anchor="t"/>
          <a:lstStyle>
            <a:lvl1pPr algn="l">
              <a:defRPr sz="3200">
                <a:solidFill>
                  <a:schemeClr val="accent1"/>
                </a:solidFill>
              </a:defRPr>
            </a:lvl1pPr>
          </a:lstStyle>
          <a:p>
            <a:r>
              <a:rPr lang="de-CH" dirty="0"/>
              <a:t>«Zitat hinzufügen»</a:t>
            </a:r>
          </a:p>
        </p:txBody>
      </p:sp>
      <p:sp>
        <p:nvSpPr>
          <p:cNvPr id="3" name="Datumsplatzhalter 2">
            <a:extLst>
              <a:ext uri="{FF2B5EF4-FFF2-40B4-BE49-F238E27FC236}">
                <a16:creationId xmlns:a16="http://schemas.microsoft.com/office/drawing/2014/main" id="{D52254F7-39D1-4823-BABA-CDA4DE079612}"/>
              </a:ext>
            </a:extLst>
          </p:cNvPr>
          <p:cNvSpPr>
            <a:spLocks noGrp="1"/>
          </p:cNvSpPr>
          <p:nvPr>
            <p:ph type="dt" sz="half" idx="10"/>
          </p:nvPr>
        </p:nvSpPr>
        <p:spPr/>
        <p:txBody>
          <a:bodyPr/>
          <a:lstStyle/>
          <a:p>
            <a:fld id="{16B34E55-4C01-4A43-AA78-B3F474B6BA44}" type="datetime1">
              <a:rPr lang="en-CH"/>
              <a:t>23.05.22</a:t>
            </a:fld>
            <a:endParaRPr lang="de-CH"/>
          </a:p>
        </p:txBody>
      </p:sp>
      <p:sp>
        <p:nvSpPr>
          <p:cNvPr id="5" name="Fußzeilenplatzhalter 4">
            <a:extLst>
              <a:ext uri="{FF2B5EF4-FFF2-40B4-BE49-F238E27FC236}">
                <a16:creationId xmlns:a16="http://schemas.microsoft.com/office/drawing/2014/main" id="{F6FDADDD-9B43-4C8C-A2AE-3D029DE98408}"/>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7" name="Foliennummernplatzhalter 6">
            <a:extLst>
              <a:ext uri="{FF2B5EF4-FFF2-40B4-BE49-F238E27FC236}">
                <a16:creationId xmlns:a16="http://schemas.microsoft.com/office/drawing/2014/main" id="{76420C1C-5DA2-44D6-8462-F9A72E1D493C}"/>
              </a:ext>
            </a:extLst>
          </p:cNvPr>
          <p:cNvSpPr>
            <a:spLocks noGrp="1"/>
          </p:cNvSpPr>
          <p:nvPr>
            <p:ph type="sldNum" sz="quarter" idx="12"/>
          </p:nvPr>
        </p:nvSpPr>
        <p:spPr/>
        <p:txBody>
          <a:bodyPr/>
          <a:lstStyle/>
          <a:p>
            <a:fld id="{442AD375-037F-43D0-B059-5172DA06796A}" type="slidenum">
              <a:rPr lang="de-CH" smtClean="0"/>
              <a:pPr/>
              <a:t>‹#›</a:t>
            </a:fld>
            <a:endParaRPr lang="de-CH"/>
          </a:p>
        </p:txBody>
      </p:sp>
    </p:spTree>
    <p:extLst>
      <p:ext uri="{BB962C8B-B14F-4D97-AF65-F5344CB8AC3E}">
        <p14:creationId xmlns:p14="http://schemas.microsoft.com/office/powerpoint/2010/main" val="4196764809"/>
      </p:ext>
    </p:extLst>
  </p:cSld>
  <p:clrMapOvr>
    <a:masterClrMapping/>
  </p:clrMapOvr>
  <p:extLst>
    <p:ext uri="{DCECCB84-F9BA-43D5-87BE-67443E8EF086}">
      <p15:sldGuideLst xmlns:p15="http://schemas.microsoft.com/office/powerpoint/2012/main">
        <p15:guide id="1" orient="horz" pos="264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chluss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467916" y="381000"/>
            <a:ext cx="8208169" cy="476251"/>
          </a:xfrm>
        </p:spPr>
        <p:txBody>
          <a:bodyPr anchor="t"/>
          <a:lstStyle>
            <a:lvl1pPr algn="l">
              <a:defRPr sz="3150">
                <a:solidFill>
                  <a:schemeClr val="accent1"/>
                </a:solidFill>
              </a:defRPr>
            </a:lvl1pPr>
          </a:lstStyle>
          <a:p>
            <a:r>
              <a:rPr lang="de-CH" dirty="0"/>
              <a:t>Titel der Schlussfolie</a:t>
            </a:r>
          </a:p>
        </p:txBody>
      </p:sp>
      <p:sp>
        <p:nvSpPr>
          <p:cNvPr id="3" name="Untertitel 2"/>
          <p:cNvSpPr>
            <a:spLocks noGrp="1"/>
          </p:cNvSpPr>
          <p:nvPr>
            <p:ph type="subTitle" idx="1" hasCustomPrompt="1"/>
          </p:nvPr>
        </p:nvSpPr>
        <p:spPr>
          <a:xfrm>
            <a:off x="467915" y="876300"/>
            <a:ext cx="8208170" cy="1101384"/>
          </a:xfrm>
        </p:spPr>
        <p:txBody>
          <a:bodyPr anchor="t"/>
          <a:lstStyle>
            <a:lvl1pPr marL="0" indent="0" algn="l">
              <a:spcAft>
                <a:spcPts val="0"/>
              </a:spcAft>
              <a:buNone/>
              <a:defRPr sz="32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CH" noProof="0" dirty="0"/>
              <a:t>Untertitel hinzufügen</a:t>
            </a:r>
            <a:endParaRPr lang="de-CH" dirty="0"/>
          </a:p>
        </p:txBody>
      </p:sp>
      <p:sp>
        <p:nvSpPr>
          <p:cNvPr id="5" name="Textplatzhalter 4">
            <a:extLst>
              <a:ext uri="{FF2B5EF4-FFF2-40B4-BE49-F238E27FC236}">
                <a16:creationId xmlns:a16="http://schemas.microsoft.com/office/drawing/2014/main" id="{0911A81E-C080-4149-A6E2-75050BF38E0E}"/>
              </a:ext>
            </a:extLst>
          </p:cNvPr>
          <p:cNvSpPr>
            <a:spLocks noGrp="1"/>
          </p:cNvSpPr>
          <p:nvPr>
            <p:ph type="body" sz="quarter" idx="10" hasCustomPrompt="1"/>
          </p:nvPr>
        </p:nvSpPr>
        <p:spPr>
          <a:xfrm>
            <a:off x="251222" y="4410075"/>
            <a:ext cx="5724525" cy="538163"/>
          </a:xfrm>
        </p:spPr>
        <p:txBody>
          <a:bodyPr anchor="b"/>
          <a:lstStyle>
            <a:lvl1pPr>
              <a:lnSpc>
                <a:spcPct val="114000"/>
              </a:lnSpc>
              <a:spcAft>
                <a:spcPts val="0"/>
              </a:spcAft>
              <a:defRPr sz="1000" b="0">
                <a:solidFill>
                  <a:schemeClr val="accent1"/>
                </a:solidFill>
              </a:defRPr>
            </a:lvl1pPr>
            <a:lvl2pPr marL="0" indent="0">
              <a:buNone/>
              <a:defRPr/>
            </a:lvl2pPr>
          </a:lstStyle>
          <a:p>
            <a:pPr lvl="0"/>
            <a:r>
              <a:rPr lang="de-DE" dirty="0"/>
              <a:t>Vorname Name, Funktion</a:t>
            </a:r>
            <a:br>
              <a:rPr lang="de-DE" dirty="0"/>
            </a:br>
            <a:r>
              <a:rPr lang="de-DE" dirty="0"/>
              <a:t>vorname.name@helsana.ch</a:t>
            </a:r>
            <a:br>
              <a:rPr lang="de-DE" dirty="0"/>
            </a:br>
            <a:r>
              <a:rPr lang="de-DE" dirty="0"/>
              <a:t>Datum – Status</a:t>
            </a:r>
          </a:p>
        </p:txBody>
      </p:sp>
      <p:pic>
        <p:nvPicPr>
          <p:cNvPr id="12" name="Grafik 11">
            <a:extLst>
              <a:ext uri="{FF2B5EF4-FFF2-40B4-BE49-F238E27FC236}">
                <a16:creationId xmlns:a16="http://schemas.microsoft.com/office/drawing/2014/main" id="{EA460BCC-963A-45F6-9AA8-028A03E7BB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0983" y="4418402"/>
            <a:ext cx="1545974" cy="515388"/>
          </a:xfrm>
          <a:prstGeom prst="rect">
            <a:avLst/>
          </a:prstGeom>
        </p:spPr>
      </p:pic>
    </p:spTree>
    <p:extLst>
      <p:ext uri="{BB962C8B-B14F-4D97-AF65-F5344CB8AC3E}">
        <p14:creationId xmlns:p14="http://schemas.microsoft.com/office/powerpoint/2010/main" val="354691215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1024D5AC-18B7-42A0-8763-5161D9B6B298}"/>
              </a:ext>
            </a:extLst>
          </p:cNvPr>
          <p:cNvSpPr>
            <a:spLocks noGrp="1"/>
          </p:cNvSpPr>
          <p:nvPr>
            <p:ph type="pic" sz="quarter" idx="13"/>
          </p:nvPr>
        </p:nvSpPr>
        <p:spPr>
          <a:xfrm>
            <a:off x="0" y="1"/>
            <a:ext cx="9144000" cy="5143499"/>
          </a:xfrm>
          <a:pattFill prst="lgCheck">
            <a:fgClr>
              <a:schemeClr val="bg1">
                <a:lumMod val="85000"/>
              </a:schemeClr>
            </a:fgClr>
            <a:bgClr>
              <a:schemeClr val="bg1"/>
            </a:bgClr>
          </a:pattFill>
        </p:spPr>
        <p:txBody>
          <a:bodyPr tIns="720000" anchor="ctr"/>
          <a:lstStyle>
            <a:lvl1pPr algn="ctr">
              <a:defRPr sz="900"/>
            </a:lvl1pPr>
          </a:lstStyle>
          <a:p>
            <a:r>
              <a:rPr lang="de-DE"/>
              <a:t>Bild durch Klicken auf Symbol hinzufügen</a:t>
            </a:r>
            <a:endParaRPr lang="de-CH"/>
          </a:p>
        </p:txBody>
      </p:sp>
      <p:sp>
        <p:nvSpPr>
          <p:cNvPr id="2" name="Titel 1"/>
          <p:cNvSpPr>
            <a:spLocks noGrp="1"/>
          </p:cNvSpPr>
          <p:nvPr>
            <p:ph type="title"/>
          </p:nvPr>
        </p:nvSpPr>
        <p:spPr/>
        <p:txBody>
          <a:bodyPr/>
          <a:lstStyle>
            <a:lvl1pPr>
              <a:defRPr>
                <a:solidFill>
                  <a:schemeClr val="bg1"/>
                </a:solidFill>
              </a:defRPr>
            </a:lvl1pPr>
          </a:lstStyle>
          <a:p>
            <a:r>
              <a:rPr lang="de-DE"/>
              <a:t>Mastertitelformat bearbeiten</a:t>
            </a:r>
            <a:endParaRPr lang="de-CH" dirty="0"/>
          </a:p>
        </p:txBody>
      </p:sp>
    </p:spTree>
    <p:extLst>
      <p:ext uri="{BB962C8B-B14F-4D97-AF65-F5344CB8AC3E}">
        <p14:creationId xmlns:p14="http://schemas.microsoft.com/office/powerpoint/2010/main" val="1641994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435F63E8-1921-244C-B0C1-A8583C01A964}" type="datetime1">
              <a:rPr lang="en-CH"/>
              <a:t>23.05.22</a:t>
            </a:fld>
            <a:endParaRPr lang="de-CH"/>
          </a:p>
        </p:txBody>
      </p:sp>
      <p:sp>
        <p:nvSpPr>
          <p:cNvPr id="8" name="Fußzeilenplatzhalter 7"/>
          <p:cNvSpPr>
            <a:spLocks noGrp="1"/>
          </p:cNvSpPr>
          <p:nvPr>
            <p:ph type="ftr" sz="quarter" idx="11"/>
          </p:nvPr>
        </p:nvSpPr>
        <p:spPr/>
        <p:txBody>
          <a:bodyPr/>
          <a:lstStyle/>
          <a:p>
            <a:r>
              <a:rPr lang="de-DE"/>
              <a:t>AI - When machines are smarter and companies are dumber - Dr. Umberto Michelucci</a:t>
            </a:r>
            <a:endParaRPr lang="de-CH"/>
          </a:p>
        </p:txBody>
      </p:sp>
      <p:sp>
        <p:nvSpPr>
          <p:cNvPr id="9" name="Foliennummernplatzhalter 8"/>
          <p:cNvSpPr>
            <a:spLocks noGrp="1"/>
          </p:cNvSpPr>
          <p:nvPr>
            <p:ph type="sldNum" sz="quarter" idx="12"/>
          </p:nvPr>
        </p:nvSpPr>
        <p:spPr/>
        <p:txBody>
          <a:bodyPr/>
          <a:lstStyle/>
          <a:p>
            <a:fld id="{442AD375-037F-43D0-B059-5172DA06796A}" type="slidenum">
              <a:rPr lang="de-CH" smtClean="0"/>
              <a:pPr/>
              <a:t>‹#›</a:t>
            </a:fld>
            <a:endParaRPr lang="de-CH"/>
          </a:p>
        </p:txBody>
      </p:sp>
      <p:sp>
        <p:nvSpPr>
          <p:cNvPr id="3" name="Titel 2">
            <a:extLst>
              <a:ext uri="{FF2B5EF4-FFF2-40B4-BE49-F238E27FC236}">
                <a16:creationId xmlns:a16="http://schemas.microsoft.com/office/drawing/2014/main" id="{18F964DB-3796-4536-BEF9-F27AD928B19F}"/>
              </a:ext>
            </a:extLst>
          </p:cNvPr>
          <p:cNvSpPr>
            <a:spLocks noGrp="1"/>
          </p:cNvSpPr>
          <p:nvPr>
            <p:ph type="title" hasCustomPrompt="1"/>
          </p:nvPr>
        </p:nvSpPr>
        <p:spPr/>
        <p:txBody>
          <a:bodyPr/>
          <a:lstStyle>
            <a:lvl1pPr>
              <a:defRPr/>
            </a:lvl1pPr>
          </a:lstStyle>
          <a:p>
            <a:r>
              <a:rPr lang="de-DE" dirty="0"/>
              <a:t>Titel hinzufügen</a:t>
            </a:r>
            <a:endParaRPr lang="de-CH" dirty="0"/>
          </a:p>
        </p:txBody>
      </p:sp>
    </p:spTree>
    <p:extLst>
      <p:ext uri="{BB962C8B-B14F-4D97-AF65-F5344CB8AC3E}">
        <p14:creationId xmlns:p14="http://schemas.microsoft.com/office/powerpoint/2010/main" val="1487953757"/>
      </p:ext>
    </p:extLst>
  </p:cSld>
  <p:clrMapOvr>
    <a:masterClrMapping/>
  </p:clrMapOvr>
  <p:extLst>
    <p:ext uri="{DCECCB84-F9BA-43D5-87BE-67443E8EF086}">
      <p15:sldGuideLst xmlns:p15="http://schemas.microsoft.com/office/powerpoint/2012/main">
        <p15:guide id="1" orient="horz" pos="83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3F9A5AE7-8712-204F-AC1C-7F0A1BA1191E}" type="datetime1">
              <a:rPr lang="en-CH"/>
              <a:t>23.05.22</a:t>
            </a:fld>
            <a:endParaRPr lang="de-CH"/>
          </a:p>
        </p:txBody>
      </p:sp>
      <p:sp>
        <p:nvSpPr>
          <p:cNvPr id="6" name="Fußzeilenplatzhalter 5"/>
          <p:cNvSpPr>
            <a:spLocks noGrp="1"/>
          </p:cNvSpPr>
          <p:nvPr>
            <p:ph type="ftr" sz="quarter" idx="11"/>
          </p:nvPr>
        </p:nvSpPr>
        <p:spPr/>
        <p:txBody>
          <a:bodyPr/>
          <a:lstStyle/>
          <a:p>
            <a:r>
              <a:rPr lang="de-DE"/>
              <a:t>AI - When machines are smarter and companies are dumber - Dr. Umberto Michelucci</a:t>
            </a:r>
            <a:endParaRPr lang="de-CH"/>
          </a:p>
        </p:txBody>
      </p:sp>
      <p:sp>
        <p:nvSpPr>
          <p:cNvPr id="7" name="Foliennummernplatzhalter 6"/>
          <p:cNvSpPr>
            <a:spLocks noGrp="1"/>
          </p:cNvSpPr>
          <p:nvPr>
            <p:ph type="sldNum" sz="quarter" idx="12"/>
          </p:nvPr>
        </p:nvSpPr>
        <p:spPr/>
        <p:txBody>
          <a:bodyPr/>
          <a:lstStyle/>
          <a:p>
            <a:fld id="{442AD375-037F-43D0-B059-5172DA06796A}" type="slidenum">
              <a:rPr lang="de-CH" smtClean="0"/>
              <a:pPr/>
              <a:t>‹#›</a:t>
            </a:fld>
            <a:endParaRPr lang="de-CH"/>
          </a:p>
        </p:txBody>
      </p:sp>
    </p:spTree>
    <p:extLst>
      <p:ext uri="{BB962C8B-B14F-4D97-AF65-F5344CB8AC3E}">
        <p14:creationId xmlns:p14="http://schemas.microsoft.com/office/powerpoint/2010/main" val="1259359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Eingangsbild">
    <p:bg>
      <p:bgRef idx="1001">
        <a:schemeClr val="bg1"/>
      </p:bgRef>
    </p:bg>
    <p:spTree>
      <p:nvGrpSpPr>
        <p:cNvPr id="1" name=""/>
        <p:cNvGrpSpPr/>
        <p:nvPr/>
      </p:nvGrpSpPr>
      <p:grpSpPr>
        <a:xfrm>
          <a:off x="0" y="0"/>
          <a:ext cx="0" cy="0"/>
          <a:chOff x="0" y="0"/>
          <a:chExt cx="0" cy="0"/>
        </a:xfrm>
      </p:grpSpPr>
      <p:sp>
        <p:nvSpPr>
          <p:cNvPr id="3" name="Bildplatzhalter 3"/>
          <p:cNvSpPr>
            <a:spLocks noGrp="1"/>
          </p:cNvSpPr>
          <p:nvPr>
            <p:ph type="pic" sz="quarter" idx="10"/>
          </p:nvPr>
        </p:nvSpPr>
        <p:spPr>
          <a:xfrm>
            <a:off x="1" y="0"/>
            <a:ext cx="9144000" cy="5143499"/>
          </a:xfrm>
          <a:prstGeom prst="rect">
            <a:avLst/>
          </a:prstGeom>
        </p:spPr>
        <p:txBody>
          <a:bodyPr/>
          <a:lstStyle>
            <a:lvl1pPr marL="0" indent="0">
              <a:buNone/>
              <a:defRPr/>
            </a:lvl1pPr>
          </a:lstStyle>
          <a:p>
            <a:r>
              <a:rPr lang="de-DE" noProof="0"/>
              <a:t>Bild durch Klicken auf Symbol hinzufügen</a:t>
            </a:r>
            <a:endParaRPr lang="de-CH" noProof="0" dirty="0"/>
          </a:p>
        </p:txBody>
      </p:sp>
      <p:sp>
        <p:nvSpPr>
          <p:cNvPr id="13" name="Date Placeholder 12"/>
          <p:cNvSpPr>
            <a:spLocks noGrp="1"/>
          </p:cNvSpPr>
          <p:nvPr>
            <p:ph type="dt" sz="half" idx="11"/>
          </p:nvPr>
        </p:nvSpPr>
        <p:spPr/>
        <p:txBody>
          <a:bodyPr/>
          <a:lstStyle/>
          <a:p>
            <a:fld id="{79661D8A-B843-4983-B112-C22EDA035D9B}" type="datetime1">
              <a:rPr lang="de-CH" smtClean="0"/>
              <a:t>23.05.22</a:t>
            </a:fld>
            <a:endParaRPr lang="de-CH" dirty="0"/>
          </a:p>
        </p:txBody>
      </p:sp>
      <p:sp>
        <p:nvSpPr>
          <p:cNvPr id="14" name="Footer Placeholder 13"/>
          <p:cNvSpPr>
            <a:spLocks noGrp="1"/>
          </p:cNvSpPr>
          <p:nvPr>
            <p:ph type="ftr" sz="quarter" idx="12"/>
          </p:nvPr>
        </p:nvSpPr>
        <p:spPr/>
        <p:txBody>
          <a:bodyPr/>
          <a:lstStyle/>
          <a:p>
            <a:r>
              <a:rPr lang="de-CH"/>
              <a:t>Präsentationstitel, Vorname Name, Funktion, VERTRAULICHKEITSKLASSIFIZIERUNG</a:t>
            </a:r>
            <a:endParaRPr lang="de-CH" dirty="0"/>
          </a:p>
        </p:txBody>
      </p:sp>
      <p:sp>
        <p:nvSpPr>
          <p:cNvPr id="15" name="Slide Number Placeholder 14"/>
          <p:cNvSpPr>
            <a:spLocks noGrp="1"/>
          </p:cNvSpPr>
          <p:nvPr>
            <p:ph type="sldNum" sz="quarter" idx="13"/>
          </p:nvPr>
        </p:nvSpPr>
        <p:spPr/>
        <p:txBody>
          <a:bodyPr/>
          <a:lstStyle/>
          <a:p>
            <a:fld id="{126E8260-00C6-4257-9AFA-4D57B457EA2F}" type="slidenum">
              <a:rPr lang="de-CH" smtClean="0"/>
              <a:pPr/>
              <a:t>‹#›</a:t>
            </a:fld>
            <a:endParaRPr lang="de-CH" dirty="0"/>
          </a:p>
        </p:txBody>
      </p:sp>
    </p:spTree>
    <p:extLst>
      <p:ext uri="{BB962C8B-B14F-4D97-AF65-F5344CB8AC3E}">
        <p14:creationId xmlns:p14="http://schemas.microsoft.com/office/powerpoint/2010/main" val="205449088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folie">
    <p:bg>
      <p:bgRef idx="1001">
        <a:schemeClr val="bg1"/>
      </p:bgRef>
    </p:bg>
    <p:spTree>
      <p:nvGrpSpPr>
        <p:cNvPr id="1" name=""/>
        <p:cNvGrpSpPr/>
        <p:nvPr/>
      </p:nvGrpSpPr>
      <p:grpSpPr>
        <a:xfrm>
          <a:off x="0" y="0"/>
          <a:ext cx="0" cy="0"/>
          <a:chOff x="0" y="0"/>
          <a:chExt cx="0" cy="0"/>
        </a:xfrm>
      </p:grpSpPr>
      <p:sp>
        <p:nvSpPr>
          <p:cNvPr id="7" name="Titel 19"/>
          <p:cNvSpPr>
            <a:spLocks noGrp="1"/>
          </p:cNvSpPr>
          <p:nvPr>
            <p:ph type="title" hasCustomPrompt="1"/>
          </p:nvPr>
        </p:nvSpPr>
        <p:spPr>
          <a:xfrm>
            <a:off x="424454" y="293158"/>
            <a:ext cx="8294400" cy="822072"/>
          </a:xfrm>
          <a:prstGeom prst="rect">
            <a:avLst/>
          </a:prstGeom>
        </p:spPr>
        <p:txBody>
          <a:bodyPr lIns="0" rIns="0" anchor="b" anchorCtr="0"/>
          <a:lstStyle>
            <a:lvl1pPr algn="l">
              <a:defRPr sz="2200" baseline="0">
                <a:solidFill>
                  <a:schemeClr val="tx2"/>
                </a:solidFill>
              </a:defRPr>
            </a:lvl1pPr>
          </a:lstStyle>
          <a:p>
            <a:r>
              <a:rPr lang="de-CH" noProof="0" dirty="0"/>
              <a:t>Textfolie</a:t>
            </a:r>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48270" y="210125"/>
            <a:ext cx="966218" cy="179832"/>
          </a:xfrm>
          <a:prstGeom prst="rect">
            <a:avLst/>
          </a:prstGeom>
        </p:spPr>
      </p:pic>
      <p:cxnSp>
        <p:nvCxnSpPr>
          <p:cNvPr id="11" name="Gerade Verbindung 10"/>
          <p:cNvCxnSpPr/>
          <p:nvPr userDrawn="1"/>
        </p:nvCxnSpPr>
        <p:spPr bwMode="auto">
          <a:xfrm>
            <a:off x="419100" y="1154649"/>
            <a:ext cx="8297863" cy="0"/>
          </a:xfrm>
          <a:prstGeom prst="line">
            <a:avLst/>
          </a:prstGeom>
          <a:solidFill>
            <a:schemeClr val="accent1"/>
          </a:solidFill>
          <a:ln w="222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platzhalter 5"/>
          <p:cNvSpPr>
            <a:spLocks noGrp="1"/>
          </p:cNvSpPr>
          <p:nvPr>
            <p:ph type="body" sz="quarter" idx="14" hasCustomPrompt="1"/>
          </p:nvPr>
        </p:nvSpPr>
        <p:spPr>
          <a:xfrm>
            <a:off x="424800" y="1320596"/>
            <a:ext cx="8294688" cy="3368879"/>
          </a:xfrm>
          <a:prstGeom prst="rect">
            <a:avLst/>
          </a:prstGeom>
        </p:spPr>
        <p:txBody>
          <a:bodyPr lIns="0" rIns="0"/>
          <a:lstStyle>
            <a:lvl1pPr marL="285750" indent="-285750">
              <a:spcBef>
                <a:spcPts val="1000"/>
              </a:spcBef>
              <a:buClr>
                <a:schemeClr val="tx2"/>
              </a:buClr>
              <a:buFont typeface="Arial" panose="020B0604020202020204" pitchFamily="34" charset="0"/>
              <a:buChar char="•"/>
              <a:defRPr sz="1600">
                <a:solidFill>
                  <a:schemeClr val="tx1"/>
                </a:solidFill>
              </a:defRPr>
            </a:lvl1pPr>
            <a:lvl2pPr marL="576000" indent="-269875">
              <a:spcBef>
                <a:spcPts val="1000"/>
              </a:spcBef>
              <a:buClr>
                <a:schemeClr val="tx2"/>
              </a:buClr>
              <a:buFont typeface="Arial" panose="020B0604020202020204" pitchFamily="34" charset="0"/>
              <a:buChar char="–"/>
              <a:defRPr sz="1400">
                <a:solidFill>
                  <a:schemeClr val="tx1"/>
                </a:solidFill>
              </a:defRPr>
            </a:lvl2pPr>
            <a:lvl3pPr marL="828000" indent="-268288">
              <a:spcBef>
                <a:spcPts val="1000"/>
              </a:spcBef>
              <a:buClr>
                <a:schemeClr val="tx2"/>
              </a:buClr>
              <a:buFont typeface="Arial" panose="020B0604020202020204" pitchFamily="34" charset="0"/>
              <a:buChar char="–"/>
              <a:defRPr sz="1400">
                <a:solidFill>
                  <a:schemeClr val="tx1"/>
                </a:solidFill>
              </a:defRPr>
            </a:lvl3pPr>
            <a:lvl4pPr>
              <a:defRPr>
                <a:solidFill>
                  <a:schemeClr val="bg1"/>
                </a:solidFill>
              </a:defRPr>
            </a:lvl4pPr>
            <a:lvl5pPr>
              <a:defRPr>
                <a:solidFill>
                  <a:schemeClr val="bg1"/>
                </a:solidFill>
              </a:defRPr>
            </a:lvl5pPr>
          </a:lstStyle>
          <a:p>
            <a:pPr lvl="0"/>
            <a:r>
              <a:rPr lang="de-CH" noProof="0" dirty="0"/>
              <a:t>Erste Ebene</a:t>
            </a:r>
          </a:p>
          <a:p>
            <a:pPr lvl="1"/>
            <a:r>
              <a:rPr lang="de-CH" noProof="0" dirty="0"/>
              <a:t>Zweite Ebene</a:t>
            </a:r>
          </a:p>
          <a:p>
            <a:pPr lvl="2"/>
            <a:r>
              <a:rPr lang="de-CH" noProof="0" dirty="0"/>
              <a:t>Dritte Ebene</a:t>
            </a:r>
          </a:p>
        </p:txBody>
      </p:sp>
      <p:sp>
        <p:nvSpPr>
          <p:cNvPr id="2" name="Date Placeholder 1"/>
          <p:cNvSpPr>
            <a:spLocks noGrp="1"/>
          </p:cNvSpPr>
          <p:nvPr>
            <p:ph type="dt" sz="half" idx="15"/>
          </p:nvPr>
        </p:nvSpPr>
        <p:spPr/>
        <p:txBody>
          <a:bodyPr/>
          <a:lstStyle/>
          <a:p>
            <a:fld id="{BD55D377-3C53-44E8-A176-14819D168274}" type="datetime1">
              <a:rPr lang="de-CH" smtClean="0"/>
              <a:t>23.05.22</a:t>
            </a:fld>
            <a:endParaRPr lang="de-CH"/>
          </a:p>
        </p:txBody>
      </p:sp>
      <p:sp>
        <p:nvSpPr>
          <p:cNvPr id="3" name="Footer Placeholder 2"/>
          <p:cNvSpPr>
            <a:spLocks noGrp="1"/>
          </p:cNvSpPr>
          <p:nvPr>
            <p:ph type="ftr" sz="quarter" idx="16"/>
          </p:nvPr>
        </p:nvSpPr>
        <p:spPr/>
        <p:txBody>
          <a:bodyPr/>
          <a:lstStyle/>
          <a:p>
            <a:r>
              <a:rPr lang="de-CH"/>
              <a:t>Präsentationstitel, Vorname Name, Funktion, VERTRAULICHKEITSKLASSIFIZIERUNG</a:t>
            </a:r>
            <a:endParaRPr lang="de-CH" dirty="0"/>
          </a:p>
        </p:txBody>
      </p:sp>
      <p:sp>
        <p:nvSpPr>
          <p:cNvPr id="4" name="Slide Number Placeholder 3"/>
          <p:cNvSpPr>
            <a:spLocks noGrp="1"/>
          </p:cNvSpPr>
          <p:nvPr>
            <p:ph type="sldNum" sz="quarter" idx="17"/>
          </p:nvPr>
        </p:nvSpPr>
        <p:spPr/>
        <p:txBody>
          <a:bodyPr/>
          <a:lstStyle/>
          <a:p>
            <a:fld id="{126E8260-00C6-4257-9AFA-4D57B457EA2F}" type="slidenum">
              <a:rPr lang="de-CH" smtClean="0"/>
              <a:pPr/>
              <a:t>‹#›</a:t>
            </a:fld>
            <a:endParaRPr lang="de-CH" dirty="0"/>
          </a:p>
        </p:txBody>
      </p:sp>
    </p:spTree>
    <p:extLst>
      <p:ext uri="{BB962C8B-B14F-4D97-AF65-F5344CB8AC3E}">
        <p14:creationId xmlns:p14="http://schemas.microsoft.com/office/powerpoint/2010/main" val="156610918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FD43-6665-E346-B441-BC9571A0AB8D}"/>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271D58FE-302F-F747-BB01-AB866E77968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C2587870-1A23-804C-8A54-B391D392D77C}"/>
              </a:ext>
            </a:extLst>
          </p:cNvPr>
          <p:cNvSpPr>
            <a:spLocks noGrp="1"/>
          </p:cNvSpPr>
          <p:nvPr>
            <p:ph type="dt" sz="half" idx="10"/>
          </p:nvPr>
        </p:nvSpPr>
        <p:spPr/>
        <p:txBody>
          <a:bodyPr/>
          <a:lstStyle/>
          <a:p>
            <a:fld id="{F4508BD6-6047-E645-891C-426E8D3A5A80}" type="datetimeFigureOut">
              <a:t>23.05.22</a:t>
            </a:fld>
            <a:endParaRPr lang="en-CH"/>
          </a:p>
        </p:txBody>
      </p:sp>
      <p:sp>
        <p:nvSpPr>
          <p:cNvPr id="5" name="Footer Placeholder 4">
            <a:extLst>
              <a:ext uri="{FF2B5EF4-FFF2-40B4-BE49-F238E27FC236}">
                <a16:creationId xmlns:a16="http://schemas.microsoft.com/office/drawing/2014/main" id="{823B5926-A150-A246-BBD2-A01E87DC986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62720A87-09A3-CD46-8AE6-0EDE0656373B}"/>
              </a:ext>
            </a:extLst>
          </p:cNvPr>
          <p:cNvSpPr>
            <a:spLocks noGrp="1"/>
          </p:cNvSpPr>
          <p:nvPr>
            <p:ph type="sldNum" sz="quarter" idx="12"/>
          </p:nvPr>
        </p:nvSpPr>
        <p:spPr/>
        <p:txBody>
          <a:bodyPr/>
          <a:lstStyle/>
          <a:p>
            <a:fld id="{9BA2352B-B87B-074B-BF05-068B765033BD}" type="slidenum">
              <a:t>‹#›</a:t>
            </a:fld>
            <a:endParaRPr lang="en-CH"/>
          </a:p>
        </p:txBody>
      </p:sp>
    </p:spTree>
    <p:extLst>
      <p:ext uri="{BB962C8B-B14F-4D97-AF65-F5344CB8AC3E}">
        <p14:creationId xmlns:p14="http://schemas.microsoft.com/office/powerpoint/2010/main" val="2309692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folie Weiss">
    <p:spTree>
      <p:nvGrpSpPr>
        <p:cNvPr id="1" name=""/>
        <p:cNvGrpSpPr/>
        <p:nvPr/>
      </p:nvGrpSpPr>
      <p:grpSpPr>
        <a:xfrm>
          <a:off x="0" y="0"/>
          <a:ext cx="0" cy="0"/>
          <a:chOff x="0" y="0"/>
          <a:chExt cx="0" cy="0"/>
        </a:xfrm>
      </p:grpSpPr>
      <p:sp>
        <p:nvSpPr>
          <p:cNvPr id="2" name="Titel 1"/>
          <p:cNvSpPr>
            <a:spLocks noGrp="1"/>
          </p:cNvSpPr>
          <p:nvPr>
            <p:ph type="ctrTitle"/>
          </p:nvPr>
        </p:nvSpPr>
        <p:spPr>
          <a:xfrm>
            <a:off x="467916" y="381000"/>
            <a:ext cx="8208169" cy="476251"/>
          </a:xfrm>
        </p:spPr>
        <p:txBody>
          <a:bodyPr anchor="t"/>
          <a:lstStyle>
            <a:lvl1pPr algn="l">
              <a:defRPr sz="3200">
                <a:solidFill>
                  <a:schemeClr val="accent1"/>
                </a:solidFill>
              </a:defRPr>
            </a:lvl1pPr>
          </a:lstStyle>
          <a:p>
            <a:r>
              <a:rPr lang="de-DE"/>
              <a:t>Mastertitelformat bearbeiten</a:t>
            </a:r>
            <a:endParaRPr lang="de-CH" dirty="0"/>
          </a:p>
        </p:txBody>
      </p:sp>
      <p:sp>
        <p:nvSpPr>
          <p:cNvPr id="3" name="Untertitel 2"/>
          <p:cNvSpPr>
            <a:spLocks noGrp="1"/>
          </p:cNvSpPr>
          <p:nvPr>
            <p:ph type="subTitle" idx="1" hasCustomPrompt="1"/>
          </p:nvPr>
        </p:nvSpPr>
        <p:spPr>
          <a:xfrm>
            <a:off x="467915" y="876300"/>
            <a:ext cx="8208170" cy="1101384"/>
          </a:xfrm>
        </p:spPr>
        <p:txBody>
          <a:bodyPr anchor="t"/>
          <a:lstStyle>
            <a:lvl1pPr marL="0" indent="0" algn="l">
              <a:spcAft>
                <a:spcPts val="0"/>
              </a:spcAft>
              <a:buNone/>
              <a:defRPr sz="32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CH" noProof="0" dirty="0"/>
              <a:t>Untertitel hinzufügen</a:t>
            </a:r>
            <a:endParaRPr lang="de-CH" dirty="0"/>
          </a:p>
        </p:txBody>
      </p:sp>
      <p:pic>
        <p:nvPicPr>
          <p:cNvPr id="12" name="Grafik 11">
            <a:extLst>
              <a:ext uri="{FF2B5EF4-FFF2-40B4-BE49-F238E27FC236}">
                <a16:creationId xmlns:a16="http://schemas.microsoft.com/office/drawing/2014/main" id="{EA460BCC-963A-45F6-9AA8-028A03E7BB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0983" y="4418402"/>
            <a:ext cx="1545974" cy="515388"/>
          </a:xfrm>
          <a:prstGeom prst="rect">
            <a:avLst/>
          </a:prstGeom>
        </p:spPr>
      </p:pic>
      <p:sp>
        <p:nvSpPr>
          <p:cNvPr id="7" name="Textplatzhalter 4">
            <a:extLst>
              <a:ext uri="{FF2B5EF4-FFF2-40B4-BE49-F238E27FC236}">
                <a16:creationId xmlns:a16="http://schemas.microsoft.com/office/drawing/2014/main" id="{88FA63A4-2705-446A-B2FC-08A367E48AAC}"/>
              </a:ext>
            </a:extLst>
          </p:cNvPr>
          <p:cNvSpPr>
            <a:spLocks noGrp="1"/>
          </p:cNvSpPr>
          <p:nvPr>
            <p:ph type="body" sz="quarter" idx="10" hasCustomPrompt="1"/>
          </p:nvPr>
        </p:nvSpPr>
        <p:spPr>
          <a:xfrm>
            <a:off x="251222" y="4410075"/>
            <a:ext cx="5724525" cy="538163"/>
          </a:xfrm>
        </p:spPr>
        <p:txBody>
          <a:bodyPr anchor="b"/>
          <a:lstStyle>
            <a:lvl1pPr>
              <a:lnSpc>
                <a:spcPct val="114000"/>
              </a:lnSpc>
              <a:spcAft>
                <a:spcPts val="0"/>
              </a:spcAft>
              <a:defRPr sz="1000" b="0">
                <a:solidFill>
                  <a:schemeClr val="accent1"/>
                </a:solidFill>
              </a:defRPr>
            </a:lvl1pPr>
            <a:lvl2pPr marL="0" indent="0">
              <a:buNone/>
              <a:defRPr/>
            </a:lvl2pPr>
          </a:lstStyle>
          <a:p>
            <a:pPr lvl="0"/>
            <a:r>
              <a:rPr lang="de-DE" dirty="0"/>
              <a:t>Vorname Name, Funktion</a:t>
            </a:r>
            <a:br>
              <a:rPr lang="de-DE" dirty="0"/>
            </a:br>
            <a:r>
              <a:rPr lang="de-DE" dirty="0"/>
              <a:t>vorname.name@helsana.ch</a:t>
            </a:r>
            <a:br>
              <a:rPr lang="de-DE" dirty="0"/>
            </a:br>
            <a:r>
              <a:rPr lang="de-DE" dirty="0"/>
              <a:t>Datum – Status</a:t>
            </a:r>
          </a:p>
        </p:txBody>
      </p:sp>
      <p:sp>
        <p:nvSpPr>
          <p:cNvPr id="4" name="Datumsplatzhalter 3">
            <a:extLst>
              <a:ext uri="{FF2B5EF4-FFF2-40B4-BE49-F238E27FC236}">
                <a16:creationId xmlns:a16="http://schemas.microsoft.com/office/drawing/2014/main" id="{72F7EC58-03FF-4815-9CAE-650C57A696A0}"/>
              </a:ext>
            </a:extLst>
          </p:cNvPr>
          <p:cNvSpPr>
            <a:spLocks noGrp="1"/>
          </p:cNvSpPr>
          <p:nvPr>
            <p:ph type="dt" sz="half" idx="11"/>
          </p:nvPr>
        </p:nvSpPr>
        <p:spPr>
          <a:xfrm>
            <a:off x="4733925" y="5200042"/>
            <a:ext cx="2136621" cy="108012"/>
          </a:xfrm>
        </p:spPr>
        <p:txBody>
          <a:bodyPr/>
          <a:lstStyle>
            <a:lvl1pPr>
              <a:defRPr>
                <a:solidFill>
                  <a:srgbClr val="E6E6E6"/>
                </a:solidFill>
              </a:defRPr>
            </a:lvl1pPr>
          </a:lstStyle>
          <a:p>
            <a:fld id="{FDAA5621-C7C3-1544-A957-1CC5A3223EF9}" type="datetime1">
              <a:rPr lang="en-CH"/>
              <a:t>23.05.22</a:t>
            </a:fld>
            <a:endParaRPr lang="de-CH"/>
          </a:p>
        </p:txBody>
      </p:sp>
      <p:sp>
        <p:nvSpPr>
          <p:cNvPr id="5" name="Fußzeilenplatzhalter 4">
            <a:extLst>
              <a:ext uri="{FF2B5EF4-FFF2-40B4-BE49-F238E27FC236}">
                <a16:creationId xmlns:a16="http://schemas.microsoft.com/office/drawing/2014/main" id="{8682B150-9769-43FD-ABB1-8C2EEFB54A64}"/>
              </a:ext>
            </a:extLst>
          </p:cNvPr>
          <p:cNvSpPr>
            <a:spLocks noGrp="1"/>
          </p:cNvSpPr>
          <p:nvPr>
            <p:ph type="ftr" sz="quarter" idx="12"/>
          </p:nvPr>
        </p:nvSpPr>
        <p:spPr>
          <a:xfrm>
            <a:off x="467916" y="5200042"/>
            <a:ext cx="4104083" cy="108012"/>
          </a:xfrm>
        </p:spPr>
        <p:txBody>
          <a:bodyPr/>
          <a:lstStyle>
            <a:lvl1pPr>
              <a:defRPr>
                <a:solidFill>
                  <a:srgbClr val="E6E6E6"/>
                </a:solidFill>
              </a:defRPr>
            </a:lvl1pPr>
          </a:lstStyle>
          <a:p>
            <a:r>
              <a:rPr lang="de-DE"/>
              <a:t>AI - When machines are smarter and companies are dumber - Dr. Umberto Michelucci</a:t>
            </a:r>
            <a:endParaRPr lang="de-CH"/>
          </a:p>
        </p:txBody>
      </p:sp>
      <p:sp>
        <p:nvSpPr>
          <p:cNvPr id="6" name="Foliennummernplatzhalter 5">
            <a:extLst>
              <a:ext uri="{FF2B5EF4-FFF2-40B4-BE49-F238E27FC236}">
                <a16:creationId xmlns:a16="http://schemas.microsoft.com/office/drawing/2014/main" id="{66BAA9CE-2C95-456A-AFF6-1F510A086B98}"/>
              </a:ext>
            </a:extLst>
          </p:cNvPr>
          <p:cNvSpPr>
            <a:spLocks noGrp="1"/>
          </p:cNvSpPr>
          <p:nvPr>
            <p:ph type="sldNum" sz="quarter" idx="13"/>
          </p:nvPr>
        </p:nvSpPr>
        <p:spPr>
          <a:xfrm>
            <a:off x="242421" y="5200042"/>
            <a:ext cx="178145" cy="108012"/>
          </a:xfrm>
        </p:spPr>
        <p:txBody>
          <a:bodyPr/>
          <a:lstStyle>
            <a:lvl1pPr>
              <a:defRPr>
                <a:solidFill>
                  <a:srgbClr val="E6E6E6"/>
                </a:solidFill>
              </a:defRPr>
            </a:lvl1pPr>
          </a:lstStyle>
          <a:p>
            <a:fld id="{442AD375-037F-43D0-B059-5172DA06796A}" type="slidenum">
              <a:rPr lang="de-CH" smtClean="0"/>
              <a:pPr/>
              <a:t>‹#›</a:t>
            </a:fld>
            <a:endParaRPr lang="de-CH"/>
          </a:p>
        </p:txBody>
      </p:sp>
    </p:spTree>
    <p:extLst>
      <p:ext uri="{BB962C8B-B14F-4D97-AF65-F5344CB8AC3E}">
        <p14:creationId xmlns:p14="http://schemas.microsoft.com/office/powerpoint/2010/main" val="21587843"/>
      </p:ext>
    </p:extLst>
  </p:cSld>
  <p:clrMapOvr>
    <a:masterClrMapping/>
  </p:clrMapOvr>
  <p:extLst>
    <p:ext uri="{DCECCB84-F9BA-43D5-87BE-67443E8EF086}">
      <p15:sldGuideLst xmlns:p15="http://schemas.microsoft.com/office/powerpoint/2012/main">
        <p15:guide id="1" orient="horz" pos="264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197EA-3288-1345-90D3-B3ADD671AE1D}"/>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0BF4B5CA-59FC-B54E-9953-C7A1BC479B5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E0015DB-5D68-F54B-842B-14E6C26BE899}"/>
              </a:ext>
            </a:extLst>
          </p:cNvPr>
          <p:cNvSpPr>
            <a:spLocks noGrp="1"/>
          </p:cNvSpPr>
          <p:nvPr>
            <p:ph type="dt" sz="half" idx="10"/>
          </p:nvPr>
        </p:nvSpPr>
        <p:spPr/>
        <p:txBody>
          <a:bodyPr/>
          <a:lstStyle/>
          <a:p>
            <a:fld id="{F4508BD6-6047-E645-891C-426E8D3A5A80}" type="datetimeFigureOut">
              <a:t>23.05.22</a:t>
            </a:fld>
            <a:endParaRPr lang="en-CH"/>
          </a:p>
        </p:txBody>
      </p:sp>
      <p:sp>
        <p:nvSpPr>
          <p:cNvPr id="5" name="Footer Placeholder 4">
            <a:extLst>
              <a:ext uri="{FF2B5EF4-FFF2-40B4-BE49-F238E27FC236}">
                <a16:creationId xmlns:a16="http://schemas.microsoft.com/office/drawing/2014/main" id="{B1381656-14A7-9A44-B9BA-82328840BC09}"/>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9B159E1F-E1BD-8E4B-8A11-B2671844B6F4}"/>
              </a:ext>
            </a:extLst>
          </p:cNvPr>
          <p:cNvSpPr>
            <a:spLocks noGrp="1"/>
          </p:cNvSpPr>
          <p:nvPr>
            <p:ph type="sldNum" sz="quarter" idx="12"/>
          </p:nvPr>
        </p:nvSpPr>
        <p:spPr/>
        <p:txBody>
          <a:bodyPr/>
          <a:lstStyle/>
          <a:p>
            <a:fld id="{9BA2352B-B87B-074B-BF05-068B765033BD}" type="slidenum">
              <a:t>‹#›</a:t>
            </a:fld>
            <a:endParaRPr lang="en-CH"/>
          </a:p>
        </p:txBody>
      </p:sp>
    </p:spTree>
    <p:extLst>
      <p:ext uri="{BB962C8B-B14F-4D97-AF65-F5344CB8AC3E}">
        <p14:creationId xmlns:p14="http://schemas.microsoft.com/office/powerpoint/2010/main" val="174595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CE974-EE36-C549-BF64-1DFE379308E5}"/>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CH"/>
          </a:p>
        </p:txBody>
      </p:sp>
      <p:sp>
        <p:nvSpPr>
          <p:cNvPr id="3" name="Subtitle 2">
            <a:extLst>
              <a:ext uri="{FF2B5EF4-FFF2-40B4-BE49-F238E27FC236}">
                <a16:creationId xmlns:a16="http://schemas.microsoft.com/office/drawing/2014/main" id="{C7C47E1E-79FE-C14D-A6F5-0843ECDB76F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1CEB5B0F-80FF-5A41-BBE5-04B97EEAB144}"/>
              </a:ext>
            </a:extLst>
          </p:cNvPr>
          <p:cNvSpPr>
            <a:spLocks noGrp="1"/>
          </p:cNvSpPr>
          <p:nvPr>
            <p:ph type="dt" sz="half" idx="10"/>
          </p:nvPr>
        </p:nvSpPr>
        <p:spPr/>
        <p:txBody>
          <a:bodyPr/>
          <a:lstStyle/>
          <a:p>
            <a:fld id="{F4508BD6-6047-E645-891C-426E8D3A5A80}" type="datetimeFigureOut">
              <a:t>23.05.22</a:t>
            </a:fld>
            <a:endParaRPr lang="en-CH"/>
          </a:p>
        </p:txBody>
      </p:sp>
      <p:sp>
        <p:nvSpPr>
          <p:cNvPr id="5" name="Footer Placeholder 4">
            <a:extLst>
              <a:ext uri="{FF2B5EF4-FFF2-40B4-BE49-F238E27FC236}">
                <a16:creationId xmlns:a16="http://schemas.microsoft.com/office/drawing/2014/main" id="{7827E868-2218-EE42-994E-E4DF9F330AE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DC6FFB0D-9B93-A54A-B84F-FCB19937DEA9}"/>
              </a:ext>
            </a:extLst>
          </p:cNvPr>
          <p:cNvSpPr>
            <a:spLocks noGrp="1"/>
          </p:cNvSpPr>
          <p:nvPr>
            <p:ph type="sldNum" sz="quarter" idx="12"/>
          </p:nvPr>
        </p:nvSpPr>
        <p:spPr/>
        <p:txBody>
          <a:bodyPr/>
          <a:lstStyle/>
          <a:p>
            <a:fld id="{9BA2352B-B87B-074B-BF05-068B765033BD}" type="slidenum">
              <a:t>‹#›</a:t>
            </a:fld>
            <a:endParaRPr lang="en-CH"/>
          </a:p>
        </p:txBody>
      </p:sp>
    </p:spTree>
    <p:extLst>
      <p:ext uri="{BB962C8B-B14F-4D97-AF65-F5344CB8AC3E}">
        <p14:creationId xmlns:p14="http://schemas.microsoft.com/office/powerpoint/2010/main" val="2513625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azit, Zitat INTERN">
    <p:bg>
      <p:bgRef idx="1001">
        <a:schemeClr val="bg1"/>
      </p:bgRef>
    </p:bg>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48271" y="210125"/>
            <a:ext cx="966218" cy="179832"/>
          </a:xfrm>
          <a:prstGeom prst="rect">
            <a:avLst/>
          </a:prstGeom>
        </p:spPr>
      </p:pic>
      <p:sp>
        <p:nvSpPr>
          <p:cNvPr id="9" name="Rectangle 6"/>
          <p:cNvSpPr>
            <a:spLocks noGrp="1" noChangeArrowheads="1"/>
          </p:cNvSpPr>
          <p:nvPr>
            <p:ph type="ctrTitle" hasCustomPrompt="1"/>
          </p:nvPr>
        </p:nvSpPr>
        <p:spPr>
          <a:xfrm>
            <a:off x="424800" y="1012826"/>
            <a:ext cx="8294400" cy="3630613"/>
          </a:xfrm>
          <a:prstGeom prst="rect">
            <a:avLst/>
          </a:prstGeom>
          <a:extLst>
            <a:ext uri="{909E8E84-426E-40DD-AFC4-6F175D3DCCD1}">
              <a14:hiddenFill xmlns:a14="http://schemas.microsoft.com/office/drawing/2010/main">
                <a:solidFill>
                  <a:schemeClr val="tx2"/>
                </a:solidFill>
              </a14:hiddenFill>
            </a:ext>
          </a:extLst>
        </p:spPr>
        <p:txBody>
          <a:bodyPr lIns="0" rIns="0" anchor="t" anchorCtr="0"/>
          <a:lstStyle>
            <a:lvl1pPr algn="l">
              <a:lnSpc>
                <a:spcPct val="100000"/>
              </a:lnSpc>
              <a:defRPr sz="4400" b="0" baseline="0">
                <a:solidFill>
                  <a:schemeClr val="accent2"/>
                </a:solidFill>
              </a:defRPr>
            </a:lvl1pPr>
          </a:lstStyle>
          <a:p>
            <a:pPr lvl="0"/>
            <a:r>
              <a:rPr lang="de-CH" noProof="0" dirty="0"/>
              <a:t>Zitat in grosser Schrift, auf</a:t>
            </a:r>
            <a:br>
              <a:rPr lang="de-CH" noProof="0" dirty="0"/>
            </a:br>
            <a:r>
              <a:rPr lang="de-CH" noProof="0" dirty="0"/>
              <a:t>Weiss für internen Gebrauch.</a:t>
            </a:r>
            <a:br>
              <a:rPr lang="de-CH" noProof="0" dirty="0"/>
            </a:br>
            <a:r>
              <a:rPr lang="de-CH" noProof="0" dirty="0"/>
              <a:t>Arial Regular 44pt, in beliebiger Sekundärfarbe.</a:t>
            </a:r>
          </a:p>
        </p:txBody>
      </p:sp>
      <p:sp>
        <p:nvSpPr>
          <p:cNvPr id="2" name="Date Placeholder 1"/>
          <p:cNvSpPr>
            <a:spLocks noGrp="1"/>
          </p:cNvSpPr>
          <p:nvPr>
            <p:ph type="dt" sz="half" idx="10"/>
          </p:nvPr>
        </p:nvSpPr>
        <p:spPr/>
        <p:txBody>
          <a:bodyPr/>
          <a:lstStyle/>
          <a:p>
            <a:fld id="{8C2F63D0-1958-4F02-8A51-39D1EF0D765D}" type="datetime1">
              <a:rPr lang="de-CH" smtClean="0"/>
              <a:t>23.05.22</a:t>
            </a:fld>
            <a:endParaRPr lang="de-CH"/>
          </a:p>
        </p:txBody>
      </p:sp>
      <p:sp>
        <p:nvSpPr>
          <p:cNvPr id="3" name="Footer Placeholder 2"/>
          <p:cNvSpPr>
            <a:spLocks noGrp="1"/>
          </p:cNvSpPr>
          <p:nvPr>
            <p:ph type="ftr" sz="quarter" idx="11"/>
          </p:nvPr>
        </p:nvSpPr>
        <p:spPr/>
        <p:txBody>
          <a:bodyPr/>
          <a:lstStyle/>
          <a:p>
            <a:r>
              <a:rPr lang="de-CH"/>
              <a:t>Präsentationstitel, Vorname Name, Funktion, VERTRAULICHKEITSKLASSIFIZIERUNG</a:t>
            </a:r>
            <a:endParaRPr lang="de-CH" dirty="0"/>
          </a:p>
        </p:txBody>
      </p:sp>
      <p:sp>
        <p:nvSpPr>
          <p:cNvPr id="4" name="Slide Number Placeholder 3"/>
          <p:cNvSpPr>
            <a:spLocks noGrp="1"/>
          </p:cNvSpPr>
          <p:nvPr>
            <p:ph type="sldNum" sz="quarter" idx="12"/>
          </p:nvPr>
        </p:nvSpPr>
        <p:spPr/>
        <p:txBody>
          <a:bodyPr/>
          <a:lstStyle/>
          <a:p>
            <a:fld id="{126E8260-00C6-4257-9AFA-4D57B457EA2F}" type="slidenum">
              <a:rPr lang="de-CH" smtClean="0"/>
              <a:pPr/>
              <a:t>‹#›</a:t>
            </a:fld>
            <a:endParaRPr lang="de-CH" dirty="0"/>
          </a:p>
        </p:txBody>
      </p:sp>
    </p:spTree>
    <p:extLst>
      <p:ext uri="{BB962C8B-B14F-4D97-AF65-F5344CB8AC3E}">
        <p14:creationId xmlns:p14="http://schemas.microsoft.com/office/powerpoint/2010/main" val="406298749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belle">
    <p:bg>
      <p:bgRef idx="1001">
        <a:schemeClr val="bg1"/>
      </p:bgRef>
    </p:bg>
    <p:spTree>
      <p:nvGrpSpPr>
        <p:cNvPr id="1" name=""/>
        <p:cNvGrpSpPr/>
        <p:nvPr/>
      </p:nvGrpSpPr>
      <p:grpSpPr>
        <a:xfrm>
          <a:off x="0" y="0"/>
          <a:ext cx="0" cy="0"/>
          <a:chOff x="0" y="0"/>
          <a:chExt cx="0" cy="0"/>
        </a:xfrm>
      </p:grpSpPr>
      <p:sp>
        <p:nvSpPr>
          <p:cNvPr id="7" name="Titel 19"/>
          <p:cNvSpPr>
            <a:spLocks noGrp="1"/>
          </p:cNvSpPr>
          <p:nvPr>
            <p:ph type="title" hasCustomPrompt="1"/>
          </p:nvPr>
        </p:nvSpPr>
        <p:spPr>
          <a:xfrm>
            <a:off x="424453" y="295229"/>
            <a:ext cx="8294400" cy="822072"/>
          </a:xfrm>
          <a:prstGeom prst="rect">
            <a:avLst/>
          </a:prstGeom>
        </p:spPr>
        <p:txBody>
          <a:bodyPr lIns="0" rIns="0" anchor="b" anchorCtr="0"/>
          <a:lstStyle>
            <a:lvl1pPr algn="l">
              <a:defRPr sz="2200" baseline="0">
                <a:solidFill>
                  <a:schemeClr val="tx2"/>
                </a:solidFill>
              </a:defRPr>
            </a:lvl1pPr>
          </a:lstStyle>
          <a:p>
            <a:r>
              <a:rPr lang="de-CH" noProof="0" dirty="0"/>
              <a:t>Tabelle</a:t>
            </a:r>
          </a:p>
        </p:txBody>
      </p:sp>
      <p:cxnSp>
        <p:nvCxnSpPr>
          <p:cNvPr id="24" name="Gerade Verbindung 23"/>
          <p:cNvCxnSpPr/>
          <p:nvPr userDrawn="1"/>
        </p:nvCxnSpPr>
        <p:spPr bwMode="auto">
          <a:xfrm>
            <a:off x="419101" y="1154649"/>
            <a:ext cx="8297863" cy="0"/>
          </a:xfrm>
          <a:prstGeom prst="line">
            <a:avLst/>
          </a:prstGeom>
          <a:solidFill>
            <a:schemeClr val="accent1"/>
          </a:solidFill>
          <a:ln w="222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Tabellenplatzhalter 2"/>
          <p:cNvSpPr>
            <a:spLocks noGrp="1"/>
          </p:cNvSpPr>
          <p:nvPr>
            <p:ph type="tbl" sz="quarter" idx="10"/>
          </p:nvPr>
        </p:nvSpPr>
        <p:spPr>
          <a:xfrm>
            <a:off x="424800" y="1417323"/>
            <a:ext cx="8294688" cy="3132454"/>
          </a:xfrm>
          <a:prstGeom prst="rect">
            <a:avLst/>
          </a:prstGeom>
        </p:spPr>
        <p:txBody>
          <a:bodyPr/>
          <a:lstStyle>
            <a:lvl1pPr marL="0" indent="0">
              <a:buNone/>
              <a:defRPr/>
            </a:lvl1pPr>
          </a:lstStyle>
          <a:p>
            <a:r>
              <a:rPr lang="de-DE" noProof="0"/>
              <a:t>Tabelle durch Klicken auf Symbol hinzufügen</a:t>
            </a:r>
            <a:endParaRPr lang="de-CH" noProof="0" dirty="0"/>
          </a:p>
        </p:txBody>
      </p:sp>
      <p:pic>
        <p:nvPicPr>
          <p:cNvPr id="8" name="Grafik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48271" y="210125"/>
            <a:ext cx="966218" cy="179832"/>
          </a:xfrm>
          <a:prstGeom prst="rect">
            <a:avLst/>
          </a:prstGeom>
        </p:spPr>
      </p:pic>
      <p:sp>
        <p:nvSpPr>
          <p:cNvPr id="2" name="Date Placeholder 1"/>
          <p:cNvSpPr>
            <a:spLocks noGrp="1"/>
          </p:cNvSpPr>
          <p:nvPr>
            <p:ph type="dt" sz="half" idx="11"/>
          </p:nvPr>
        </p:nvSpPr>
        <p:spPr/>
        <p:txBody>
          <a:bodyPr/>
          <a:lstStyle/>
          <a:p>
            <a:fld id="{0CAA5C17-472E-4320-A16F-44038FD391D1}" type="datetime1">
              <a:rPr lang="de-CH" smtClean="0"/>
              <a:t>23.05.22</a:t>
            </a:fld>
            <a:endParaRPr lang="de-CH"/>
          </a:p>
        </p:txBody>
      </p:sp>
      <p:sp>
        <p:nvSpPr>
          <p:cNvPr id="4" name="Footer Placeholder 3"/>
          <p:cNvSpPr>
            <a:spLocks noGrp="1"/>
          </p:cNvSpPr>
          <p:nvPr>
            <p:ph type="ftr" sz="quarter" idx="12"/>
          </p:nvPr>
        </p:nvSpPr>
        <p:spPr/>
        <p:txBody>
          <a:bodyPr/>
          <a:lstStyle/>
          <a:p>
            <a:r>
              <a:rPr lang="de-CH"/>
              <a:t>Präsentationstitel, Vorname Name, Funktion, VERTRAULICHKEITSKLASSIFIZIERUNG</a:t>
            </a:r>
            <a:endParaRPr lang="de-CH" dirty="0"/>
          </a:p>
        </p:txBody>
      </p:sp>
      <p:sp>
        <p:nvSpPr>
          <p:cNvPr id="5" name="Slide Number Placeholder 4"/>
          <p:cNvSpPr>
            <a:spLocks noGrp="1"/>
          </p:cNvSpPr>
          <p:nvPr>
            <p:ph type="sldNum" sz="quarter" idx="13"/>
          </p:nvPr>
        </p:nvSpPr>
        <p:spPr/>
        <p:txBody>
          <a:bodyPr/>
          <a:lstStyle/>
          <a:p>
            <a:fld id="{126E8260-00C6-4257-9AFA-4D57B457EA2F}" type="slidenum">
              <a:rPr lang="de-CH" smtClean="0"/>
              <a:pPr/>
              <a:t>‹#›</a:t>
            </a:fld>
            <a:endParaRPr lang="de-CH" dirty="0"/>
          </a:p>
        </p:txBody>
      </p:sp>
    </p:spTree>
    <p:extLst>
      <p:ext uri="{BB962C8B-B14F-4D97-AF65-F5344CB8AC3E}">
        <p14:creationId xmlns:p14="http://schemas.microsoft.com/office/powerpoint/2010/main" val="1352256855"/>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extfolie 2-spaltig">
    <p:bg>
      <p:bgPr>
        <a:solidFill>
          <a:srgbClr val="FFFFFF"/>
        </a:solidFill>
        <a:effectLst/>
      </p:bgPr>
    </p:bg>
    <p:spTree>
      <p:nvGrpSpPr>
        <p:cNvPr id="1" name=""/>
        <p:cNvGrpSpPr/>
        <p:nvPr/>
      </p:nvGrpSpPr>
      <p:grpSpPr>
        <a:xfrm>
          <a:off x="0" y="0"/>
          <a:ext cx="0" cy="0"/>
          <a:chOff x="0" y="0"/>
          <a:chExt cx="0" cy="0"/>
        </a:xfrm>
      </p:grpSpPr>
      <p:sp>
        <p:nvSpPr>
          <p:cNvPr id="7" name="Titel 19"/>
          <p:cNvSpPr>
            <a:spLocks noGrp="1"/>
          </p:cNvSpPr>
          <p:nvPr>
            <p:ph type="title" hasCustomPrompt="1"/>
          </p:nvPr>
        </p:nvSpPr>
        <p:spPr>
          <a:xfrm>
            <a:off x="424453" y="293164"/>
            <a:ext cx="8294400" cy="822072"/>
          </a:xfrm>
          <a:prstGeom prst="rect">
            <a:avLst/>
          </a:prstGeom>
        </p:spPr>
        <p:txBody>
          <a:bodyPr lIns="0" rIns="0" anchor="b" anchorCtr="0"/>
          <a:lstStyle>
            <a:lvl1pPr>
              <a:defRPr baseline="0">
                <a:solidFill>
                  <a:schemeClr val="bg2"/>
                </a:solidFill>
              </a:defRPr>
            </a:lvl1pPr>
          </a:lstStyle>
          <a:p>
            <a:r>
              <a:rPr lang="de-CH" noProof="0"/>
              <a:t>Textfolie 2-spaltig</a:t>
            </a:r>
          </a:p>
        </p:txBody>
      </p:sp>
      <p:sp>
        <p:nvSpPr>
          <p:cNvPr id="17" name="Fußzeilenplatzhalter 10"/>
          <p:cNvSpPr>
            <a:spLocks noGrp="1"/>
          </p:cNvSpPr>
          <p:nvPr>
            <p:ph type="ftr" sz="quarter" idx="3"/>
          </p:nvPr>
        </p:nvSpPr>
        <p:spPr>
          <a:xfrm>
            <a:off x="1083600" y="4887535"/>
            <a:ext cx="6541200" cy="180000"/>
          </a:xfrm>
          <a:prstGeom prst="rect">
            <a:avLst/>
          </a:prstGeom>
        </p:spPr>
        <p:txBody>
          <a:bodyPr vert="horz" lIns="0" tIns="0" rIns="0" bIns="0" rtlCol="0" anchor="t"/>
          <a:lstStyle>
            <a:lvl1pPr algn="l">
              <a:defRPr sz="900">
                <a:solidFill>
                  <a:schemeClr val="bg1"/>
                </a:solidFill>
              </a:defRPr>
            </a:lvl1pPr>
          </a:lstStyle>
          <a:p>
            <a:r>
              <a:rPr lang="de-CH">
                <a:solidFill>
                  <a:srgbClr val="000000"/>
                </a:solidFill>
              </a:rPr>
              <a:t>Umberto Michelucci &amp; Florian Sonderegger - AI CoE</a:t>
            </a:r>
          </a:p>
        </p:txBody>
      </p:sp>
      <p:cxnSp>
        <p:nvCxnSpPr>
          <p:cNvPr id="24" name="Gerade Verbindung 23"/>
          <p:cNvCxnSpPr/>
          <p:nvPr/>
        </p:nvCxnSpPr>
        <p:spPr bwMode="auto">
          <a:xfrm>
            <a:off x="419100" y="1154649"/>
            <a:ext cx="8297863" cy="0"/>
          </a:xfrm>
          <a:prstGeom prst="line">
            <a:avLst/>
          </a:prstGeom>
          <a:solidFill>
            <a:schemeClr val="accent1"/>
          </a:solidFill>
          <a:ln w="222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8270" y="210125"/>
            <a:ext cx="966218" cy="179832"/>
          </a:xfrm>
          <a:prstGeom prst="rect">
            <a:avLst/>
          </a:prstGeom>
        </p:spPr>
      </p:pic>
      <p:sp>
        <p:nvSpPr>
          <p:cNvPr id="2" name="Datumsplatzhalter 1"/>
          <p:cNvSpPr>
            <a:spLocks noGrp="1"/>
          </p:cNvSpPr>
          <p:nvPr>
            <p:ph type="dt" sz="half" idx="13"/>
          </p:nvPr>
        </p:nvSpPr>
        <p:spPr>
          <a:xfrm>
            <a:off x="426243" y="4887535"/>
            <a:ext cx="614364" cy="180000"/>
          </a:xfrm>
        </p:spPr>
        <p:txBody>
          <a:bodyPr/>
          <a:lstStyle>
            <a:lvl1pPr>
              <a:defRPr>
                <a:solidFill>
                  <a:schemeClr val="bg1"/>
                </a:solidFill>
              </a:defRPr>
            </a:lvl1pPr>
          </a:lstStyle>
          <a:p>
            <a:fld id="{9424EF4E-203D-DC45-AFD5-280F8CB2BD72}" type="datetime1">
              <a:t>23.05.22</a:t>
            </a:fld>
            <a:endParaRPr lang="de-CH">
              <a:solidFill>
                <a:srgbClr val="000000"/>
              </a:solidFill>
            </a:endParaRPr>
          </a:p>
        </p:txBody>
      </p:sp>
      <p:sp>
        <p:nvSpPr>
          <p:cNvPr id="12" name="Textplatzhalter 5"/>
          <p:cNvSpPr>
            <a:spLocks noGrp="1"/>
          </p:cNvSpPr>
          <p:nvPr>
            <p:ph type="body" sz="quarter" idx="12" hasCustomPrompt="1"/>
          </p:nvPr>
        </p:nvSpPr>
        <p:spPr>
          <a:xfrm>
            <a:off x="424800" y="1324800"/>
            <a:ext cx="8294688" cy="3364675"/>
          </a:xfrm>
          <a:prstGeom prst="rect">
            <a:avLst/>
          </a:prstGeom>
        </p:spPr>
        <p:txBody>
          <a:bodyPr lIns="0" rIns="0" numCol="2" spcCol="360000"/>
          <a:lstStyle>
            <a:lvl1pPr marL="285750" indent="-285750">
              <a:spcBef>
                <a:spcPts val="1000"/>
              </a:spcBef>
              <a:buClr>
                <a:schemeClr val="bg2"/>
              </a:buClr>
              <a:buFont typeface="Arial" panose="020B0604020202020204" pitchFamily="34" charset="0"/>
              <a:buChar char="•"/>
              <a:defRPr>
                <a:solidFill>
                  <a:schemeClr val="bg1"/>
                </a:solidFill>
              </a:defRPr>
            </a:lvl1pPr>
            <a:lvl2pPr marL="576000" indent="-269875">
              <a:spcBef>
                <a:spcPts val="1000"/>
              </a:spcBef>
              <a:buClr>
                <a:schemeClr val="bg2"/>
              </a:buClr>
              <a:buFont typeface="Arial" panose="020B0604020202020204" pitchFamily="34" charset="0"/>
              <a:buChar char="–"/>
              <a:defRPr>
                <a:solidFill>
                  <a:schemeClr val="bg1"/>
                </a:solidFill>
              </a:defRPr>
            </a:lvl2pPr>
            <a:lvl3pPr marL="828000" indent="-268288">
              <a:spcBef>
                <a:spcPts val="1000"/>
              </a:spcBef>
              <a:buClr>
                <a:schemeClr val="bg2"/>
              </a:buClr>
              <a:buFont typeface="Arial" panose="020B0604020202020204" pitchFamily="34" charset="0"/>
              <a:buChar char="–"/>
              <a:defRPr>
                <a:solidFill>
                  <a:schemeClr val="bg1"/>
                </a:solidFill>
              </a:defRPr>
            </a:lvl3pPr>
            <a:lvl4pPr>
              <a:defRPr>
                <a:solidFill>
                  <a:schemeClr val="bg1"/>
                </a:solidFill>
              </a:defRPr>
            </a:lvl4pPr>
            <a:lvl5pPr>
              <a:defRPr>
                <a:solidFill>
                  <a:schemeClr val="bg1"/>
                </a:solidFill>
              </a:defRPr>
            </a:lvl5pPr>
          </a:lstStyle>
          <a:p>
            <a:pPr lvl="0"/>
            <a:r>
              <a:rPr lang="de-CH" noProof="0"/>
              <a:t>Erste Ebene</a:t>
            </a:r>
          </a:p>
          <a:p>
            <a:pPr lvl="1"/>
            <a:r>
              <a:rPr lang="de-CH" noProof="0"/>
              <a:t>Zweite Ebene</a:t>
            </a:r>
          </a:p>
          <a:p>
            <a:pPr lvl="2"/>
            <a:r>
              <a:rPr lang="de-CH" noProof="0"/>
              <a:t>Dritte Ebene</a:t>
            </a:r>
          </a:p>
        </p:txBody>
      </p:sp>
      <p:sp>
        <p:nvSpPr>
          <p:cNvPr id="10" name="Fußzeilenplatzhalter 10"/>
          <p:cNvSpPr txBox="1">
            <a:spLocks/>
          </p:cNvSpPr>
          <p:nvPr/>
        </p:nvSpPr>
        <p:spPr>
          <a:xfrm>
            <a:off x="8133254" y="4887535"/>
            <a:ext cx="581234" cy="180000"/>
          </a:xfrm>
          <a:prstGeom prst="rect">
            <a:avLst/>
          </a:prstGeom>
        </p:spPr>
        <p:txBody>
          <a:bodyPr vert="horz" lIns="0" tIns="0" rIns="0" bIns="0" rtlCol="0" anchor="t"/>
          <a:lstStyle>
            <a:defPPr>
              <a:defRPr lang="de-DE"/>
            </a:defPPr>
            <a:lvl1pPr algn="l" rtl="0" eaLnBrk="0" fontAlgn="base" hangingPunct="0">
              <a:spcBef>
                <a:spcPct val="0"/>
              </a:spcBef>
              <a:spcAft>
                <a:spcPct val="0"/>
              </a:spcAft>
              <a:defRPr sz="900" kern="1200">
                <a:solidFill>
                  <a:schemeClr val="bg1"/>
                </a:solidFill>
                <a:latin typeface="Arial" charset="0"/>
                <a:ea typeface="ＭＳ Ｐゴシック" charset="0"/>
                <a:cs typeface="Arial"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5pPr>
            <a:lvl6pPr marL="2286000" algn="l" defTabSz="457200" rtl="0" eaLnBrk="1" latinLnBrk="0" hangingPunct="1">
              <a:defRPr sz="2400" kern="1200">
                <a:solidFill>
                  <a:schemeClr val="tx1"/>
                </a:solidFill>
                <a:latin typeface="Arial" charset="0"/>
                <a:ea typeface="ＭＳ Ｐゴシック" charset="0"/>
                <a:cs typeface="Arial" charset="0"/>
              </a:defRPr>
            </a:lvl6pPr>
            <a:lvl7pPr marL="2743200" algn="l" defTabSz="457200" rtl="0" eaLnBrk="1" latinLnBrk="0" hangingPunct="1">
              <a:defRPr sz="2400" kern="1200">
                <a:solidFill>
                  <a:schemeClr val="tx1"/>
                </a:solidFill>
                <a:latin typeface="Arial" charset="0"/>
                <a:ea typeface="ＭＳ Ｐゴシック" charset="0"/>
                <a:cs typeface="Arial" charset="0"/>
              </a:defRPr>
            </a:lvl7pPr>
            <a:lvl8pPr marL="3200400" algn="l" defTabSz="457200" rtl="0" eaLnBrk="1" latinLnBrk="0" hangingPunct="1">
              <a:defRPr sz="2400" kern="1200">
                <a:solidFill>
                  <a:schemeClr val="tx1"/>
                </a:solidFill>
                <a:latin typeface="Arial" charset="0"/>
                <a:ea typeface="ＭＳ Ｐゴシック" charset="0"/>
                <a:cs typeface="Arial" charset="0"/>
              </a:defRPr>
            </a:lvl8pPr>
            <a:lvl9pPr marL="3657600" algn="l" defTabSz="457200" rtl="0" eaLnBrk="1" latinLnBrk="0" hangingPunct="1">
              <a:defRPr sz="2400" kern="1200">
                <a:solidFill>
                  <a:schemeClr val="tx1"/>
                </a:solidFill>
                <a:latin typeface="Arial" charset="0"/>
                <a:ea typeface="ＭＳ Ｐゴシック" charset="0"/>
                <a:cs typeface="Arial" charset="0"/>
              </a:defRPr>
            </a:lvl9pPr>
          </a:lstStyle>
          <a:p>
            <a:pPr algn="r"/>
            <a:fld id="{FE4003C2-0D4B-49D2-A1D5-DB26EF00E9B7}" type="slidenum">
              <a:rPr lang="de-CH" b="1" smtClean="0">
                <a:solidFill>
                  <a:srgbClr val="000000"/>
                </a:solidFill>
              </a:rPr>
              <a:pPr algn="r"/>
              <a:t>‹#›</a:t>
            </a:fld>
            <a:endParaRPr lang="de-CH" b="1">
              <a:solidFill>
                <a:srgbClr val="000000"/>
              </a:solidFill>
            </a:endParaRPr>
          </a:p>
        </p:txBody>
      </p:sp>
      <p:cxnSp>
        <p:nvCxnSpPr>
          <p:cNvPr id="11" name="Gerade Verbindung 10"/>
          <p:cNvCxnSpPr/>
          <p:nvPr/>
        </p:nvCxnSpPr>
        <p:spPr bwMode="auto">
          <a:xfrm>
            <a:off x="419100" y="1154649"/>
            <a:ext cx="8297863" cy="0"/>
          </a:xfrm>
          <a:prstGeom prst="line">
            <a:avLst/>
          </a:prstGeom>
          <a:solidFill>
            <a:schemeClr val="accent1"/>
          </a:solidFill>
          <a:ln w="22225" cap="flat" cmpd="sng" algn="ctr">
            <a:solidFill>
              <a:srgbClr val="9A094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 name="Grafik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8270" y="210125"/>
            <a:ext cx="966218" cy="179832"/>
          </a:xfrm>
          <a:prstGeom prst="rect">
            <a:avLst/>
          </a:prstGeom>
        </p:spPr>
      </p:pic>
      <p:sp>
        <p:nvSpPr>
          <p:cNvPr id="14" name="Fußzeilenplatzhalter 10"/>
          <p:cNvSpPr txBox="1">
            <a:spLocks/>
          </p:cNvSpPr>
          <p:nvPr/>
        </p:nvSpPr>
        <p:spPr>
          <a:xfrm>
            <a:off x="8133254" y="4887535"/>
            <a:ext cx="581234" cy="180000"/>
          </a:xfrm>
          <a:prstGeom prst="rect">
            <a:avLst/>
          </a:prstGeom>
        </p:spPr>
        <p:txBody>
          <a:bodyPr vert="horz" lIns="0" tIns="0" rIns="0" bIns="0" rtlCol="0" anchor="t"/>
          <a:lstStyle>
            <a:defPPr>
              <a:defRPr lang="de-DE"/>
            </a:defPPr>
            <a:lvl1pPr algn="l" rtl="0" eaLnBrk="0" fontAlgn="base" hangingPunct="0">
              <a:spcBef>
                <a:spcPct val="0"/>
              </a:spcBef>
              <a:spcAft>
                <a:spcPct val="0"/>
              </a:spcAft>
              <a:defRPr sz="900" kern="1200">
                <a:solidFill>
                  <a:schemeClr val="bg1"/>
                </a:solidFill>
                <a:latin typeface="Arial" charset="0"/>
                <a:ea typeface="ＭＳ Ｐゴシック" charset="0"/>
                <a:cs typeface="Arial"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5pPr>
            <a:lvl6pPr marL="2286000" algn="l" defTabSz="457200" rtl="0" eaLnBrk="1" latinLnBrk="0" hangingPunct="1">
              <a:defRPr sz="2400" kern="1200">
                <a:solidFill>
                  <a:schemeClr val="tx1"/>
                </a:solidFill>
                <a:latin typeface="Arial" charset="0"/>
                <a:ea typeface="ＭＳ Ｐゴシック" charset="0"/>
                <a:cs typeface="Arial" charset="0"/>
              </a:defRPr>
            </a:lvl6pPr>
            <a:lvl7pPr marL="2743200" algn="l" defTabSz="457200" rtl="0" eaLnBrk="1" latinLnBrk="0" hangingPunct="1">
              <a:defRPr sz="2400" kern="1200">
                <a:solidFill>
                  <a:schemeClr val="tx1"/>
                </a:solidFill>
                <a:latin typeface="Arial" charset="0"/>
                <a:ea typeface="ＭＳ Ｐゴシック" charset="0"/>
                <a:cs typeface="Arial" charset="0"/>
              </a:defRPr>
            </a:lvl7pPr>
            <a:lvl8pPr marL="3200400" algn="l" defTabSz="457200" rtl="0" eaLnBrk="1" latinLnBrk="0" hangingPunct="1">
              <a:defRPr sz="2400" kern="1200">
                <a:solidFill>
                  <a:schemeClr val="tx1"/>
                </a:solidFill>
                <a:latin typeface="Arial" charset="0"/>
                <a:ea typeface="ＭＳ Ｐゴシック" charset="0"/>
                <a:cs typeface="Arial" charset="0"/>
              </a:defRPr>
            </a:lvl8pPr>
            <a:lvl9pPr marL="3657600" algn="l" defTabSz="457200" rtl="0" eaLnBrk="1" latinLnBrk="0" hangingPunct="1">
              <a:defRPr sz="2400" kern="1200">
                <a:solidFill>
                  <a:schemeClr val="tx1"/>
                </a:solidFill>
                <a:latin typeface="Arial" charset="0"/>
                <a:ea typeface="ＭＳ Ｐゴシック" charset="0"/>
                <a:cs typeface="Arial" charset="0"/>
              </a:defRPr>
            </a:lvl9pPr>
          </a:lstStyle>
          <a:p>
            <a:pPr algn="r"/>
            <a:fld id="{FE4003C2-0D4B-49D2-A1D5-DB26EF00E9B7}" type="slidenum">
              <a:rPr lang="de-CH" b="1" smtClean="0">
                <a:solidFill>
                  <a:srgbClr val="000000"/>
                </a:solidFill>
              </a:rPr>
              <a:pPr algn="r"/>
              <a:t>‹#›</a:t>
            </a:fld>
            <a:endParaRPr lang="de-CH" b="1">
              <a:solidFill>
                <a:srgbClr val="000000"/>
              </a:solidFill>
            </a:endParaRPr>
          </a:p>
        </p:txBody>
      </p:sp>
    </p:spTree>
    <p:extLst>
      <p:ext uri="{BB962C8B-B14F-4D97-AF65-F5344CB8AC3E}">
        <p14:creationId xmlns:p14="http://schemas.microsoft.com/office/powerpoint/2010/main" val="38945819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folie mit Bild">
    <p:spTree>
      <p:nvGrpSpPr>
        <p:cNvPr id="1" name=""/>
        <p:cNvGrpSpPr/>
        <p:nvPr/>
      </p:nvGrpSpPr>
      <p:grpSpPr>
        <a:xfrm>
          <a:off x="0" y="0"/>
          <a:ext cx="0" cy="0"/>
          <a:chOff x="0" y="0"/>
          <a:chExt cx="0" cy="0"/>
        </a:xfrm>
      </p:grpSpPr>
      <p:sp>
        <p:nvSpPr>
          <p:cNvPr id="7" name="Bildplatzhalter 4">
            <a:extLst>
              <a:ext uri="{FF2B5EF4-FFF2-40B4-BE49-F238E27FC236}">
                <a16:creationId xmlns:a16="http://schemas.microsoft.com/office/drawing/2014/main" id="{98B2F491-78A1-41DD-9422-C5FAC0D07886}"/>
              </a:ext>
            </a:extLst>
          </p:cNvPr>
          <p:cNvSpPr>
            <a:spLocks noGrp="1"/>
          </p:cNvSpPr>
          <p:nvPr>
            <p:ph type="pic" sz="quarter" idx="13"/>
          </p:nvPr>
        </p:nvSpPr>
        <p:spPr>
          <a:xfrm>
            <a:off x="251222" y="250031"/>
            <a:ext cx="8641556" cy="3942160"/>
          </a:xfrm>
          <a:pattFill prst="lgCheck">
            <a:fgClr>
              <a:schemeClr val="bg1">
                <a:lumMod val="85000"/>
              </a:schemeClr>
            </a:fgClr>
            <a:bgClr>
              <a:schemeClr val="bg1"/>
            </a:bgClr>
          </a:pattFill>
        </p:spPr>
        <p:txBody>
          <a:bodyPr tIns="720000" anchor="ctr"/>
          <a:lstStyle>
            <a:lvl1pPr algn="ctr">
              <a:defRPr sz="900"/>
            </a:lvl1pPr>
          </a:lstStyle>
          <a:p>
            <a:r>
              <a:rPr lang="de-DE"/>
              <a:t>Bild durch Klicken auf Symbol hinzufügen</a:t>
            </a:r>
            <a:endParaRPr lang="de-CH"/>
          </a:p>
        </p:txBody>
      </p:sp>
      <p:sp>
        <p:nvSpPr>
          <p:cNvPr id="2" name="Titel 1"/>
          <p:cNvSpPr>
            <a:spLocks noGrp="1"/>
          </p:cNvSpPr>
          <p:nvPr>
            <p:ph type="ctrTitle"/>
          </p:nvPr>
        </p:nvSpPr>
        <p:spPr>
          <a:xfrm>
            <a:off x="467916" y="381000"/>
            <a:ext cx="8208169" cy="476251"/>
          </a:xfrm>
        </p:spPr>
        <p:txBody>
          <a:bodyPr anchor="t"/>
          <a:lstStyle>
            <a:lvl1pPr algn="l">
              <a:defRPr sz="3200">
                <a:solidFill>
                  <a:schemeClr val="bg1"/>
                </a:solidFill>
              </a:defRPr>
            </a:lvl1pPr>
          </a:lstStyle>
          <a:p>
            <a:r>
              <a:rPr lang="de-DE"/>
              <a:t>Mastertitelformat bearbeiten</a:t>
            </a:r>
            <a:endParaRPr lang="de-CH" dirty="0"/>
          </a:p>
        </p:txBody>
      </p:sp>
      <p:sp>
        <p:nvSpPr>
          <p:cNvPr id="3" name="Untertitel 2"/>
          <p:cNvSpPr>
            <a:spLocks noGrp="1"/>
          </p:cNvSpPr>
          <p:nvPr>
            <p:ph type="subTitle" idx="1" hasCustomPrompt="1"/>
          </p:nvPr>
        </p:nvSpPr>
        <p:spPr>
          <a:xfrm>
            <a:off x="467915" y="876300"/>
            <a:ext cx="8208170" cy="1101384"/>
          </a:xfrm>
        </p:spPr>
        <p:txBody>
          <a:bodyPr anchor="t"/>
          <a:lstStyle>
            <a:lvl1pPr marL="0" indent="0" algn="l">
              <a:spcAft>
                <a:spcPts val="0"/>
              </a:spcAft>
              <a:buNone/>
              <a:defRPr sz="3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CH" noProof="0" dirty="0"/>
              <a:t>Untertitel hinzufügen</a:t>
            </a:r>
            <a:endParaRPr lang="de-CH" dirty="0"/>
          </a:p>
        </p:txBody>
      </p:sp>
      <p:sp>
        <p:nvSpPr>
          <p:cNvPr id="5" name="Textplatzhalter 4">
            <a:extLst>
              <a:ext uri="{FF2B5EF4-FFF2-40B4-BE49-F238E27FC236}">
                <a16:creationId xmlns:a16="http://schemas.microsoft.com/office/drawing/2014/main" id="{0911A81E-C080-4149-A6E2-75050BF38E0E}"/>
              </a:ext>
            </a:extLst>
          </p:cNvPr>
          <p:cNvSpPr>
            <a:spLocks noGrp="1"/>
          </p:cNvSpPr>
          <p:nvPr>
            <p:ph type="body" sz="quarter" idx="10" hasCustomPrompt="1"/>
          </p:nvPr>
        </p:nvSpPr>
        <p:spPr>
          <a:xfrm>
            <a:off x="251222" y="4410075"/>
            <a:ext cx="5724525" cy="538163"/>
          </a:xfrm>
        </p:spPr>
        <p:txBody>
          <a:bodyPr anchor="b"/>
          <a:lstStyle>
            <a:lvl1pPr>
              <a:lnSpc>
                <a:spcPct val="114000"/>
              </a:lnSpc>
              <a:spcAft>
                <a:spcPts val="0"/>
              </a:spcAft>
              <a:defRPr sz="1000" b="0">
                <a:solidFill>
                  <a:schemeClr val="accent1"/>
                </a:solidFill>
              </a:defRPr>
            </a:lvl1pPr>
            <a:lvl2pPr marL="0" indent="0">
              <a:buNone/>
              <a:defRPr/>
            </a:lvl2pPr>
          </a:lstStyle>
          <a:p>
            <a:pPr lvl="0"/>
            <a:r>
              <a:rPr lang="de-DE" dirty="0"/>
              <a:t>Vorname Name, Funktion</a:t>
            </a:r>
            <a:br>
              <a:rPr lang="de-DE" dirty="0"/>
            </a:br>
            <a:r>
              <a:rPr lang="de-DE" dirty="0"/>
              <a:t>vorname.name@helsana.ch</a:t>
            </a:r>
            <a:br>
              <a:rPr lang="de-DE" dirty="0"/>
            </a:br>
            <a:r>
              <a:rPr lang="de-DE" dirty="0"/>
              <a:t>Datum – Status</a:t>
            </a:r>
          </a:p>
        </p:txBody>
      </p:sp>
      <p:pic>
        <p:nvPicPr>
          <p:cNvPr id="12" name="Grafik 11">
            <a:extLst>
              <a:ext uri="{FF2B5EF4-FFF2-40B4-BE49-F238E27FC236}">
                <a16:creationId xmlns:a16="http://schemas.microsoft.com/office/drawing/2014/main" id="{EA460BCC-963A-45F6-9AA8-028A03E7BB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0983" y="4418402"/>
            <a:ext cx="1545974" cy="515388"/>
          </a:xfrm>
          <a:prstGeom prst="rect">
            <a:avLst/>
          </a:prstGeom>
        </p:spPr>
      </p:pic>
      <p:sp>
        <p:nvSpPr>
          <p:cNvPr id="4" name="Datumsplatzhalter 3">
            <a:extLst>
              <a:ext uri="{FF2B5EF4-FFF2-40B4-BE49-F238E27FC236}">
                <a16:creationId xmlns:a16="http://schemas.microsoft.com/office/drawing/2014/main" id="{DB5E5BCA-F947-45A8-839A-ED09115D5448}"/>
              </a:ext>
            </a:extLst>
          </p:cNvPr>
          <p:cNvSpPr>
            <a:spLocks noGrp="1"/>
          </p:cNvSpPr>
          <p:nvPr>
            <p:ph type="dt" sz="half" idx="14"/>
          </p:nvPr>
        </p:nvSpPr>
        <p:spPr>
          <a:xfrm>
            <a:off x="4733925" y="5200042"/>
            <a:ext cx="2136621" cy="108012"/>
          </a:xfrm>
        </p:spPr>
        <p:txBody>
          <a:bodyPr/>
          <a:lstStyle>
            <a:lvl1pPr>
              <a:defRPr>
                <a:solidFill>
                  <a:srgbClr val="E6E6E6"/>
                </a:solidFill>
              </a:defRPr>
            </a:lvl1pPr>
          </a:lstStyle>
          <a:p>
            <a:fld id="{9B4D746E-853E-B34E-A238-B067E8C31E46}" type="datetime1">
              <a:rPr lang="en-CH"/>
              <a:t>23.05.22</a:t>
            </a:fld>
            <a:endParaRPr lang="de-CH"/>
          </a:p>
        </p:txBody>
      </p:sp>
      <p:sp>
        <p:nvSpPr>
          <p:cNvPr id="6" name="Fußzeilenplatzhalter 5">
            <a:extLst>
              <a:ext uri="{FF2B5EF4-FFF2-40B4-BE49-F238E27FC236}">
                <a16:creationId xmlns:a16="http://schemas.microsoft.com/office/drawing/2014/main" id="{C37885B1-4A5B-4DA4-9A75-333D3AF6D345}"/>
              </a:ext>
            </a:extLst>
          </p:cNvPr>
          <p:cNvSpPr>
            <a:spLocks noGrp="1"/>
          </p:cNvSpPr>
          <p:nvPr>
            <p:ph type="ftr" sz="quarter" idx="15"/>
          </p:nvPr>
        </p:nvSpPr>
        <p:spPr>
          <a:xfrm>
            <a:off x="467916" y="5200042"/>
            <a:ext cx="4104083" cy="108012"/>
          </a:xfrm>
        </p:spPr>
        <p:txBody>
          <a:bodyPr/>
          <a:lstStyle>
            <a:lvl1pPr>
              <a:defRPr>
                <a:solidFill>
                  <a:srgbClr val="E6E6E6"/>
                </a:solidFill>
              </a:defRPr>
            </a:lvl1pPr>
          </a:lstStyle>
          <a:p>
            <a:r>
              <a:rPr lang="de-DE"/>
              <a:t>AI - When machines are smarter and companies are dumber - Dr. Umberto Michelucci</a:t>
            </a:r>
            <a:endParaRPr lang="de-CH"/>
          </a:p>
        </p:txBody>
      </p:sp>
      <p:sp>
        <p:nvSpPr>
          <p:cNvPr id="8" name="Foliennummernplatzhalter 7">
            <a:extLst>
              <a:ext uri="{FF2B5EF4-FFF2-40B4-BE49-F238E27FC236}">
                <a16:creationId xmlns:a16="http://schemas.microsoft.com/office/drawing/2014/main" id="{16C5ADB0-4295-4CA2-8B61-6B3890E0737C}"/>
              </a:ext>
            </a:extLst>
          </p:cNvPr>
          <p:cNvSpPr>
            <a:spLocks noGrp="1"/>
          </p:cNvSpPr>
          <p:nvPr>
            <p:ph type="sldNum" sz="quarter" idx="16"/>
          </p:nvPr>
        </p:nvSpPr>
        <p:spPr>
          <a:xfrm>
            <a:off x="242421" y="5200042"/>
            <a:ext cx="178145" cy="108012"/>
          </a:xfrm>
        </p:spPr>
        <p:txBody>
          <a:bodyPr/>
          <a:lstStyle>
            <a:lvl1pPr>
              <a:defRPr>
                <a:solidFill>
                  <a:srgbClr val="E6E6E6"/>
                </a:solidFill>
              </a:defRPr>
            </a:lvl1pPr>
          </a:lstStyle>
          <a:p>
            <a:fld id="{442AD375-037F-43D0-B059-5172DA06796A}" type="slidenum">
              <a:rPr lang="de-CH" smtClean="0"/>
              <a:pPr/>
              <a:t>‹#›</a:t>
            </a:fld>
            <a:endParaRPr lang="de-CH"/>
          </a:p>
        </p:txBody>
      </p:sp>
    </p:spTree>
    <p:extLst>
      <p:ext uri="{BB962C8B-B14F-4D97-AF65-F5344CB8AC3E}">
        <p14:creationId xmlns:p14="http://schemas.microsoft.com/office/powerpoint/2010/main" val="3989486099"/>
      </p:ext>
    </p:extLst>
  </p:cSld>
  <p:clrMapOvr>
    <a:masterClrMapping/>
  </p:clrMapOvr>
  <p:extLst>
    <p:ext uri="{DCECCB84-F9BA-43D5-87BE-67443E8EF086}">
      <p15:sldGuideLst xmlns:p15="http://schemas.microsoft.com/office/powerpoint/2012/main">
        <p15:guide id="1" orient="horz" pos="264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Kapiteltitel Violett">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09E389C6-967E-484D-82C5-BC5257F1FD12}"/>
              </a:ext>
            </a:extLst>
          </p:cNvPr>
          <p:cNvSpPr/>
          <p:nvPr/>
        </p:nvSpPr>
        <p:spPr>
          <a:xfrm>
            <a:off x="251223" y="250032"/>
            <a:ext cx="8641556" cy="3942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013"/>
          </a:p>
        </p:txBody>
      </p:sp>
      <p:sp>
        <p:nvSpPr>
          <p:cNvPr id="2" name="Titel 1"/>
          <p:cNvSpPr>
            <a:spLocks noGrp="1"/>
          </p:cNvSpPr>
          <p:nvPr>
            <p:ph type="ctrTitle" hasCustomPrompt="1"/>
          </p:nvPr>
        </p:nvSpPr>
        <p:spPr>
          <a:xfrm>
            <a:off x="467916" y="381000"/>
            <a:ext cx="8208169" cy="476251"/>
          </a:xfrm>
        </p:spPr>
        <p:txBody>
          <a:bodyPr anchor="t"/>
          <a:lstStyle>
            <a:lvl1pPr algn="l">
              <a:defRPr sz="3200">
                <a:solidFill>
                  <a:schemeClr val="bg1"/>
                </a:solidFill>
              </a:defRPr>
            </a:lvl1pPr>
          </a:lstStyle>
          <a:p>
            <a:r>
              <a:rPr lang="de-CH" dirty="0"/>
              <a:t>Kapiteltitel</a:t>
            </a:r>
          </a:p>
        </p:txBody>
      </p:sp>
      <p:sp>
        <p:nvSpPr>
          <p:cNvPr id="3" name="Untertitel 2"/>
          <p:cNvSpPr>
            <a:spLocks noGrp="1"/>
          </p:cNvSpPr>
          <p:nvPr>
            <p:ph type="subTitle" idx="1" hasCustomPrompt="1"/>
          </p:nvPr>
        </p:nvSpPr>
        <p:spPr>
          <a:xfrm>
            <a:off x="467915" y="876300"/>
            <a:ext cx="8208170" cy="1101384"/>
          </a:xfrm>
        </p:spPr>
        <p:txBody>
          <a:bodyPr anchor="t"/>
          <a:lstStyle>
            <a:lvl1pPr marL="0" indent="0" algn="l">
              <a:spcAft>
                <a:spcPts val="0"/>
              </a:spcAft>
              <a:buNone/>
              <a:defRPr sz="3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CH" noProof="0" dirty="0"/>
              <a:t>Untertitel hinzufügen</a:t>
            </a:r>
            <a:endParaRPr lang="de-CH" dirty="0"/>
          </a:p>
        </p:txBody>
      </p:sp>
      <p:sp>
        <p:nvSpPr>
          <p:cNvPr id="4" name="Datumsplatzhalter 3">
            <a:extLst>
              <a:ext uri="{FF2B5EF4-FFF2-40B4-BE49-F238E27FC236}">
                <a16:creationId xmlns:a16="http://schemas.microsoft.com/office/drawing/2014/main" id="{2D596FE3-4E78-4D9A-9FA8-575DE7122408}"/>
              </a:ext>
            </a:extLst>
          </p:cNvPr>
          <p:cNvSpPr>
            <a:spLocks noGrp="1"/>
          </p:cNvSpPr>
          <p:nvPr>
            <p:ph type="dt" sz="half" idx="10"/>
          </p:nvPr>
        </p:nvSpPr>
        <p:spPr/>
        <p:txBody>
          <a:bodyPr/>
          <a:lstStyle/>
          <a:p>
            <a:fld id="{C09C421E-42FF-3247-A4EC-6BA654A136A0}" type="datetime1">
              <a:rPr lang="en-CH"/>
              <a:t>23.05.22</a:t>
            </a:fld>
            <a:endParaRPr lang="de-CH"/>
          </a:p>
        </p:txBody>
      </p:sp>
      <p:sp>
        <p:nvSpPr>
          <p:cNvPr id="6" name="Fußzeilenplatzhalter 5">
            <a:extLst>
              <a:ext uri="{FF2B5EF4-FFF2-40B4-BE49-F238E27FC236}">
                <a16:creationId xmlns:a16="http://schemas.microsoft.com/office/drawing/2014/main" id="{9C99F878-34D7-4154-A370-D5A502A4166A}"/>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7" name="Foliennummernplatzhalter 6">
            <a:extLst>
              <a:ext uri="{FF2B5EF4-FFF2-40B4-BE49-F238E27FC236}">
                <a16:creationId xmlns:a16="http://schemas.microsoft.com/office/drawing/2014/main" id="{37EF8E60-876E-415B-BEFE-1C2C5E5EB45D}"/>
              </a:ext>
            </a:extLst>
          </p:cNvPr>
          <p:cNvSpPr>
            <a:spLocks noGrp="1"/>
          </p:cNvSpPr>
          <p:nvPr>
            <p:ph type="sldNum" sz="quarter" idx="12"/>
          </p:nvPr>
        </p:nvSpPr>
        <p:spPr/>
        <p:txBody>
          <a:bodyPr/>
          <a:lstStyle/>
          <a:p>
            <a:fld id="{442AD375-037F-43D0-B059-5172DA06796A}" type="slidenum">
              <a:rPr lang="de-CH" smtClean="0"/>
              <a:pPr/>
              <a:t>‹#›</a:t>
            </a:fld>
            <a:endParaRPr lang="de-CH"/>
          </a:p>
        </p:txBody>
      </p:sp>
      <p:sp>
        <p:nvSpPr>
          <p:cNvPr id="8" name="Rechteck 7">
            <a:extLst>
              <a:ext uri="{FF2B5EF4-FFF2-40B4-BE49-F238E27FC236}">
                <a16:creationId xmlns:a16="http://schemas.microsoft.com/office/drawing/2014/main" id="{134B80B7-507E-4D59-A165-5EC39D865CA8}"/>
              </a:ext>
            </a:extLst>
          </p:cNvPr>
          <p:cNvSpPr/>
          <p:nvPr/>
        </p:nvSpPr>
        <p:spPr>
          <a:xfrm>
            <a:off x="251223" y="250032"/>
            <a:ext cx="8641556" cy="3942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013"/>
          </a:p>
        </p:txBody>
      </p:sp>
      <p:sp>
        <p:nvSpPr>
          <p:cNvPr id="9" name="Rechteck 8">
            <a:extLst>
              <a:ext uri="{FF2B5EF4-FFF2-40B4-BE49-F238E27FC236}">
                <a16:creationId xmlns:a16="http://schemas.microsoft.com/office/drawing/2014/main" id="{ED109A37-FF5C-416E-B27E-965806A4B71C}"/>
              </a:ext>
            </a:extLst>
          </p:cNvPr>
          <p:cNvSpPr/>
          <p:nvPr/>
        </p:nvSpPr>
        <p:spPr>
          <a:xfrm>
            <a:off x="251223" y="250032"/>
            <a:ext cx="8641556" cy="3942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013"/>
          </a:p>
        </p:txBody>
      </p:sp>
      <p:sp>
        <p:nvSpPr>
          <p:cNvPr id="10" name="Rechteck 9">
            <a:extLst>
              <a:ext uri="{FF2B5EF4-FFF2-40B4-BE49-F238E27FC236}">
                <a16:creationId xmlns:a16="http://schemas.microsoft.com/office/drawing/2014/main" id="{21624283-4EC9-4D49-946E-DC9F15DC2BDF}"/>
              </a:ext>
            </a:extLst>
          </p:cNvPr>
          <p:cNvSpPr/>
          <p:nvPr userDrawn="1"/>
        </p:nvSpPr>
        <p:spPr>
          <a:xfrm>
            <a:off x="251223" y="250032"/>
            <a:ext cx="8641556" cy="3942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013"/>
          </a:p>
        </p:txBody>
      </p:sp>
    </p:spTree>
    <p:extLst>
      <p:ext uri="{BB962C8B-B14F-4D97-AF65-F5344CB8AC3E}">
        <p14:creationId xmlns:p14="http://schemas.microsoft.com/office/powerpoint/2010/main" val="3172606299"/>
      </p:ext>
    </p:extLst>
  </p:cSld>
  <p:clrMapOvr>
    <a:masterClrMapping/>
  </p:clrMapOvr>
  <p:extLst>
    <p:ext uri="{DCECCB84-F9BA-43D5-87BE-67443E8EF086}">
      <p15:sldGuideLst xmlns:p15="http://schemas.microsoft.com/office/powerpoint/2012/main">
        <p15:guide id="1" orient="horz" pos="2641"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Kapiteltitel Blau">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09E389C6-967E-484D-82C5-BC5257F1FD12}"/>
              </a:ext>
            </a:extLst>
          </p:cNvPr>
          <p:cNvSpPr/>
          <p:nvPr/>
        </p:nvSpPr>
        <p:spPr>
          <a:xfrm>
            <a:off x="251223" y="250032"/>
            <a:ext cx="8641556" cy="3942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013"/>
          </a:p>
        </p:txBody>
      </p:sp>
      <p:sp>
        <p:nvSpPr>
          <p:cNvPr id="2" name="Titel 1"/>
          <p:cNvSpPr>
            <a:spLocks noGrp="1"/>
          </p:cNvSpPr>
          <p:nvPr>
            <p:ph type="ctrTitle" hasCustomPrompt="1"/>
          </p:nvPr>
        </p:nvSpPr>
        <p:spPr>
          <a:xfrm>
            <a:off x="467916" y="381000"/>
            <a:ext cx="8208169" cy="476251"/>
          </a:xfrm>
        </p:spPr>
        <p:txBody>
          <a:bodyPr anchor="t"/>
          <a:lstStyle>
            <a:lvl1pPr algn="l">
              <a:defRPr sz="3200">
                <a:solidFill>
                  <a:schemeClr val="bg1"/>
                </a:solidFill>
              </a:defRPr>
            </a:lvl1pPr>
          </a:lstStyle>
          <a:p>
            <a:r>
              <a:rPr lang="de-CH" dirty="0"/>
              <a:t>Kapiteltitel</a:t>
            </a:r>
          </a:p>
        </p:txBody>
      </p:sp>
      <p:sp>
        <p:nvSpPr>
          <p:cNvPr id="3" name="Untertitel 2"/>
          <p:cNvSpPr>
            <a:spLocks noGrp="1"/>
          </p:cNvSpPr>
          <p:nvPr>
            <p:ph type="subTitle" idx="1" hasCustomPrompt="1"/>
          </p:nvPr>
        </p:nvSpPr>
        <p:spPr>
          <a:xfrm>
            <a:off x="467915" y="876300"/>
            <a:ext cx="8208170" cy="1101384"/>
          </a:xfrm>
        </p:spPr>
        <p:txBody>
          <a:bodyPr anchor="t"/>
          <a:lstStyle>
            <a:lvl1pPr marL="0" indent="0" algn="l">
              <a:spcAft>
                <a:spcPts val="0"/>
              </a:spcAft>
              <a:buNone/>
              <a:defRPr sz="3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CH" noProof="0" dirty="0"/>
              <a:t>Untertitel hinzufügen</a:t>
            </a:r>
            <a:endParaRPr lang="de-CH" dirty="0"/>
          </a:p>
        </p:txBody>
      </p:sp>
      <p:sp>
        <p:nvSpPr>
          <p:cNvPr id="4" name="Datumsplatzhalter 3">
            <a:extLst>
              <a:ext uri="{FF2B5EF4-FFF2-40B4-BE49-F238E27FC236}">
                <a16:creationId xmlns:a16="http://schemas.microsoft.com/office/drawing/2014/main" id="{2D596FE3-4E78-4D9A-9FA8-575DE7122408}"/>
              </a:ext>
            </a:extLst>
          </p:cNvPr>
          <p:cNvSpPr>
            <a:spLocks noGrp="1"/>
          </p:cNvSpPr>
          <p:nvPr>
            <p:ph type="dt" sz="half" idx="10"/>
          </p:nvPr>
        </p:nvSpPr>
        <p:spPr/>
        <p:txBody>
          <a:bodyPr/>
          <a:lstStyle/>
          <a:p>
            <a:fld id="{5BD7C39B-D886-1A41-881E-8A051029966B}" type="datetime1">
              <a:rPr lang="en-CH"/>
              <a:t>23.05.22</a:t>
            </a:fld>
            <a:endParaRPr lang="de-CH"/>
          </a:p>
        </p:txBody>
      </p:sp>
      <p:sp>
        <p:nvSpPr>
          <p:cNvPr id="6" name="Fußzeilenplatzhalter 5">
            <a:extLst>
              <a:ext uri="{FF2B5EF4-FFF2-40B4-BE49-F238E27FC236}">
                <a16:creationId xmlns:a16="http://schemas.microsoft.com/office/drawing/2014/main" id="{9C99F878-34D7-4154-A370-D5A502A4166A}"/>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7" name="Foliennummernplatzhalter 6">
            <a:extLst>
              <a:ext uri="{FF2B5EF4-FFF2-40B4-BE49-F238E27FC236}">
                <a16:creationId xmlns:a16="http://schemas.microsoft.com/office/drawing/2014/main" id="{37EF8E60-876E-415B-BEFE-1C2C5E5EB45D}"/>
              </a:ext>
            </a:extLst>
          </p:cNvPr>
          <p:cNvSpPr>
            <a:spLocks noGrp="1"/>
          </p:cNvSpPr>
          <p:nvPr>
            <p:ph type="sldNum" sz="quarter" idx="12"/>
          </p:nvPr>
        </p:nvSpPr>
        <p:spPr/>
        <p:txBody>
          <a:bodyPr/>
          <a:lstStyle/>
          <a:p>
            <a:fld id="{442AD375-037F-43D0-B059-5172DA06796A}" type="slidenum">
              <a:rPr lang="de-CH" smtClean="0"/>
              <a:pPr/>
              <a:t>‹#›</a:t>
            </a:fld>
            <a:endParaRPr lang="de-CH"/>
          </a:p>
        </p:txBody>
      </p:sp>
      <p:sp>
        <p:nvSpPr>
          <p:cNvPr id="8" name="Rechteck 7">
            <a:extLst>
              <a:ext uri="{FF2B5EF4-FFF2-40B4-BE49-F238E27FC236}">
                <a16:creationId xmlns:a16="http://schemas.microsoft.com/office/drawing/2014/main" id="{4DEC88FC-0D51-4E8C-B108-A41E18520283}"/>
              </a:ext>
            </a:extLst>
          </p:cNvPr>
          <p:cNvSpPr/>
          <p:nvPr/>
        </p:nvSpPr>
        <p:spPr>
          <a:xfrm>
            <a:off x="251223" y="250032"/>
            <a:ext cx="8641556" cy="3942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013"/>
          </a:p>
        </p:txBody>
      </p:sp>
      <p:sp>
        <p:nvSpPr>
          <p:cNvPr id="9" name="Rechteck 8">
            <a:extLst>
              <a:ext uri="{FF2B5EF4-FFF2-40B4-BE49-F238E27FC236}">
                <a16:creationId xmlns:a16="http://schemas.microsoft.com/office/drawing/2014/main" id="{86C66701-DDA1-4AFA-A618-2AF6D0132E34}"/>
              </a:ext>
            </a:extLst>
          </p:cNvPr>
          <p:cNvSpPr/>
          <p:nvPr/>
        </p:nvSpPr>
        <p:spPr>
          <a:xfrm>
            <a:off x="251223" y="250032"/>
            <a:ext cx="8641556" cy="3942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013"/>
          </a:p>
        </p:txBody>
      </p:sp>
      <p:sp>
        <p:nvSpPr>
          <p:cNvPr id="10" name="Rechteck 9">
            <a:extLst>
              <a:ext uri="{FF2B5EF4-FFF2-40B4-BE49-F238E27FC236}">
                <a16:creationId xmlns:a16="http://schemas.microsoft.com/office/drawing/2014/main" id="{A5546B35-3194-49C3-BE92-5029CA99CA6D}"/>
              </a:ext>
            </a:extLst>
          </p:cNvPr>
          <p:cNvSpPr/>
          <p:nvPr userDrawn="1"/>
        </p:nvSpPr>
        <p:spPr>
          <a:xfrm>
            <a:off x="251223" y="250032"/>
            <a:ext cx="8641556" cy="3942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013"/>
          </a:p>
        </p:txBody>
      </p:sp>
    </p:spTree>
    <p:extLst>
      <p:ext uri="{BB962C8B-B14F-4D97-AF65-F5344CB8AC3E}">
        <p14:creationId xmlns:p14="http://schemas.microsoft.com/office/powerpoint/2010/main" val="3016340825"/>
      </p:ext>
    </p:extLst>
  </p:cSld>
  <p:clrMapOvr>
    <a:masterClrMapping/>
  </p:clrMapOvr>
  <p:extLst>
    <p:ext uri="{DCECCB84-F9BA-43D5-87BE-67443E8EF086}">
      <p15:sldGuideLst xmlns:p15="http://schemas.microsoft.com/office/powerpoint/2012/main">
        <p15:guide id="1" orient="horz" pos="264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Kapiteltitel Weiss">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467916" y="381000"/>
            <a:ext cx="8208169" cy="476251"/>
          </a:xfrm>
        </p:spPr>
        <p:txBody>
          <a:bodyPr anchor="t"/>
          <a:lstStyle>
            <a:lvl1pPr algn="l">
              <a:defRPr sz="3200">
                <a:solidFill>
                  <a:schemeClr val="accent1"/>
                </a:solidFill>
              </a:defRPr>
            </a:lvl1pPr>
          </a:lstStyle>
          <a:p>
            <a:r>
              <a:rPr lang="de-CH" dirty="0"/>
              <a:t>Kapiteltitel</a:t>
            </a:r>
          </a:p>
        </p:txBody>
      </p:sp>
      <p:sp>
        <p:nvSpPr>
          <p:cNvPr id="3" name="Untertitel 2"/>
          <p:cNvSpPr>
            <a:spLocks noGrp="1"/>
          </p:cNvSpPr>
          <p:nvPr>
            <p:ph type="subTitle" idx="1" hasCustomPrompt="1"/>
          </p:nvPr>
        </p:nvSpPr>
        <p:spPr>
          <a:xfrm>
            <a:off x="467915" y="876300"/>
            <a:ext cx="8208170" cy="1101384"/>
          </a:xfrm>
        </p:spPr>
        <p:txBody>
          <a:bodyPr anchor="t"/>
          <a:lstStyle>
            <a:lvl1pPr marL="0" indent="0" algn="l">
              <a:spcAft>
                <a:spcPts val="0"/>
              </a:spcAft>
              <a:buNone/>
              <a:defRPr sz="32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CH" noProof="0" dirty="0"/>
              <a:t>Untertitel hinzufügen</a:t>
            </a:r>
            <a:endParaRPr lang="de-CH" dirty="0"/>
          </a:p>
        </p:txBody>
      </p:sp>
      <p:sp>
        <p:nvSpPr>
          <p:cNvPr id="4" name="Datumsplatzhalter 3">
            <a:extLst>
              <a:ext uri="{FF2B5EF4-FFF2-40B4-BE49-F238E27FC236}">
                <a16:creationId xmlns:a16="http://schemas.microsoft.com/office/drawing/2014/main" id="{2D596FE3-4E78-4D9A-9FA8-575DE7122408}"/>
              </a:ext>
            </a:extLst>
          </p:cNvPr>
          <p:cNvSpPr>
            <a:spLocks noGrp="1"/>
          </p:cNvSpPr>
          <p:nvPr>
            <p:ph type="dt" sz="half" idx="10"/>
          </p:nvPr>
        </p:nvSpPr>
        <p:spPr/>
        <p:txBody>
          <a:bodyPr/>
          <a:lstStyle/>
          <a:p>
            <a:fld id="{830F8319-4666-7447-B1A0-E14779F13CA4}" type="datetime1">
              <a:rPr lang="en-CH"/>
              <a:t>23.05.22</a:t>
            </a:fld>
            <a:endParaRPr lang="de-CH"/>
          </a:p>
        </p:txBody>
      </p:sp>
      <p:sp>
        <p:nvSpPr>
          <p:cNvPr id="6" name="Fußzeilenplatzhalter 5">
            <a:extLst>
              <a:ext uri="{FF2B5EF4-FFF2-40B4-BE49-F238E27FC236}">
                <a16:creationId xmlns:a16="http://schemas.microsoft.com/office/drawing/2014/main" id="{9C99F878-34D7-4154-A370-D5A502A4166A}"/>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7" name="Foliennummernplatzhalter 6">
            <a:extLst>
              <a:ext uri="{FF2B5EF4-FFF2-40B4-BE49-F238E27FC236}">
                <a16:creationId xmlns:a16="http://schemas.microsoft.com/office/drawing/2014/main" id="{37EF8E60-876E-415B-BEFE-1C2C5E5EB45D}"/>
              </a:ext>
            </a:extLst>
          </p:cNvPr>
          <p:cNvSpPr>
            <a:spLocks noGrp="1"/>
          </p:cNvSpPr>
          <p:nvPr>
            <p:ph type="sldNum" sz="quarter" idx="12"/>
          </p:nvPr>
        </p:nvSpPr>
        <p:spPr/>
        <p:txBody>
          <a:bodyPr/>
          <a:lstStyle/>
          <a:p>
            <a:fld id="{442AD375-037F-43D0-B059-5172DA06796A}" type="slidenum">
              <a:rPr lang="de-CH" smtClean="0"/>
              <a:pPr/>
              <a:t>‹#›</a:t>
            </a:fld>
            <a:endParaRPr lang="de-CH"/>
          </a:p>
        </p:txBody>
      </p:sp>
    </p:spTree>
    <p:extLst>
      <p:ext uri="{BB962C8B-B14F-4D97-AF65-F5344CB8AC3E}">
        <p14:creationId xmlns:p14="http://schemas.microsoft.com/office/powerpoint/2010/main" val="3083301128"/>
      </p:ext>
    </p:extLst>
  </p:cSld>
  <p:clrMapOvr>
    <a:masterClrMapping/>
  </p:clrMapOvr>
  <p:extLst>
    <p:ext uri="{DCECCB84-F9BA-43D5-87BE-67443E8EF086}">
      <p15:sldGuideLst xmlns:p15="http://schemas.microsoft.com/office/powerpoint/2012/main">
        <p15:guide id="1" orient="horz" pos="264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lstStyle/>
          <a:p>
            <a:pPr lvl="0"/>
            <a:r>
              <a:rPr lang="de-DE" dirty="0"/>
              <a:t>Textmasterformat bearbeiten</a:t>
            </a:r>
          </a:p>
          <a:p>
            <a:pPr lvl="1"/>
            <a:r>
              <a:rPr lang="de-DE" dirty="0"/>
              <a:t>Zweite </a:t>
            </a:r>
            <a:r>
              <a:rPr lang="de-CH" noProof="0" dirty="0"/>
              <a:t>Ebene</a:t>
            </a:r>
          </a:p>
          <a:p>
            <a:pPr lvl="2"/>
            <a:r>
              <a:rPr lang="de-DE" dirty="0"/>
              <a:t>Dritte Ebene</a:t>
            </a:r>
          </a:p>
          <a:p>
            <a:pPr lvl="3"/>
            <a:r>
              <a:rPr lang="de-DE" dirty="0"/>
              <a:t>Vierte Ebene</a:t>
            </a:r>
          </a:p>
          <a:p>
            <a:pPr lvl="4"/>
            <a:r>
              <a:rPr lang="de-DE" dirty="0"/>
              <a:t>Fünfte Ebene</a:t>
            </a:r>
            <a:endParaRPr lang="de-CH" dirty="0"/>
          </a:p>
        </p:txBody>
      </p:sp>
      <p:sp>
        <p:nvSpPr>
          <p:cNvPr id="7" name="Datumsplatzhalter 6"/>
          <p:cNvSpPr>
            <a:spLocks noGrp="1"/>
          </p:cNvSpPr>
          <p:nvPr>
            <p:ph type="dt" sz="half" idx="10"/>
          </p:nvPr>
        </p:nvSpPr>
        <p:spPr/>
        <p:txBody>
          <a:bodyPr/>
          <a:lstStyle/>
          <a:p>
            <a:fld id="{6D483104-319A-C741-A7DB-B5CF74357951}" type="datetime1">
              <a:rPr lang="en-CH"/>
              <a:t>23.05.22</a:t>
            </a:fld>
            <a:endParaRPr lang="de-CH"/>
          </a:p>
        </p:txBody>
      </p:sp>
      <p:sp>
        <p:nvSpPr>
          <p:cNvPr id="8" name="Fußzeilenplatzhalter 7"/>
          <p:cNvSpPr>
            <a:spLocks noGrp="1"/>
          </p:cNvSpPr>
          <p:nvPr>
            <p:ph type="ftr" sz="quarter" idx="11"/>
          </p:nvPr>
        </p:nvSpPr>
        <p:spPr/>
        <p:txBody>
          <a:bodyPr/>
          <a:lstStyle/>
          <a:p>
            <a:r>
              <a:rPr lang="de-DE"/>
              <a:t>AI - When machines are smarter and companies are dumber - Dr. Umberto Michelucci</a:t>
            </a:r>
            <a:endParaRPr lang="de-CH"/>
          </a:p>
        </p:txBody>
      </p:sp>
      <p:sp>
        <p:nvSpPr>
          <p:cNvPr id="9" name="Foliennummernplatzhalter 8"/>
          <p:cNvSpPr>
            <a:spLocks noGrp="1"/>
          </p:cNvSpPr>
          <p:nvPr>
            <p:ph type="sldNum" sz="quarter" idx="12"/>
          </p:nvPr>
        </p:nvSpPr>
        <p:spPr/>
        <p:txBody>
          <a:bodyPr/>
          <a:lstStyle/>
          <a:p>
            <a:fld id="{442AD375-037F-43D0-B059-5172DA06796A}" type="slidenum">
              <a:rPr lang="de-CH" smtClean="0"/>
              <a:pPr/>
              <a:t>‹#›</a:t>
            </a:fld>
            <a:endParaRPr lang="de-CH"/>
          </a:p>
        </p:txBody>
      </p:sp>
      <p:sp>
        <p:nvSpPr>
          <p:cNvPr id="4" name="Titel 3">
            <a:extLst>
              <a:ext uri="{FF2B5EF4-FFF2-40B4-BE49-F238E27FC236}">
                <a16:creationId xmlns:a16="http://schemas.microsoft.com/office/drawing/2014/main" id="{99E4F55B-11F2-4E1A-898D-B26A37E64BC3}"/>
              </a:ext>
            </a:extLst>
          </p:cNvPr>
          <p:cNvSpPr>
            <a:spLocks noGrp="1"/>
          </p:cNvSpPr>
          <p:nvPr>
            <p:ph type="title" hasCustomPrompt="1"/>
          </p:nvPr>
        </p:nvSpPr>
        <p:spPr/>
        <p:txBody>
          <a:bodyPr/>
          <a:lstStyle>
            <a:lvl1pPr>
              <a:defRPr/>
            </a:lvl1pPr>
          </a:lstStyle>
          <a:p>
            <a:r>
              <a:rPr lang="de-DE" dirty="0"/>
              <a:t>Titel hinzufügen</a:t>
            </a:r>
            <a:endParaRPr lang="de-CH" dirty="0"/>
          </a:p>
        </p:txBody>
      </p:sp>
    </p:spTree>
    <p:extLst>
      <p:ext uri="{BB962C8B-B14F-4D97-AF65-F5344CB8AC3E}">
        <p14:creationId xmlns:p14="http://schemas.microsoft.com/office/powerpoint/2010/main" val="3981044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467544" y="1329613"/>
            <a:ext cx="3942158" cy="3240360"/>
          </a:xfrm>
        </p:spPr>
        <p:txBody>
          <a:bodyPr/>
          <a:lstStyle/>
          <a:p>
            <a:pPr lvl="0"/>
            <a:r>
              <a:rPr lang="de-DE" dirty="0"/>
              <a:t>Textmasterformat bearbeiten</a:t>
            </a:r>
          </a:p>
          <a:p>
            <a:pPr lvl="1"/>
            <a:r>
              <a:rPr lang="de-DE" dirty="0"/>
              <a:t>Zweite </a:t>
            </a:r>
            <a:r>
              <a:rPr lang="de-CH" noProof="0" dirty="0"/>
              <a:t>Ebene</a:t>
            </a:r>
          </a:p>
          <a:p>
            <a:pPr lvl="2"/>
            <a:r>
              <a:rPr lang="de-DE" dirty="0"/>
              <a:t>Dritte Ebene</a:t>
            </a:r>
          </a:p>
          <a:p>
            <a:pPr lvl="3"/>
            <a:r>
              <a:rPr lang="de-DE" dirty="0"/>
              <a:t>Vierte Ebene</a:t>
            </a:r>
          </a:p>
          <a:p>
            <a:pPr lvl="4"/>
            <a:r>
              <a:rPr lang="de-DE" dirty="0"/>
              <a:t>Fünfte Ebene</a:t>
            </a:r>
            <a:endParaRPr lang="de-CH" dirty="0"/>
          </a:p>
        </p:txBody>
      </p:sp>
      <p:sp>
        <p:nvSpPr>
          <p:cNvPr id="7" name="Datumsplatzhalter 6"/>
          <p:cNvSpPr>
            <a:spLocks noGrp="1"/>
          </p:cNvSpPr>
          <p:nvPr>
            <p:ph type="dt" sz="half" idx="10"/>
          </p:nvPr>
        </p:nvSpPr>
        <p:spPr/>
        <p:txBody>
          <a:bodyPr/>
          <a:lstStyle/>
          <a:p>
            <a:fld id="{0ECDF18D-3403-BB40-A41A-7959E3438682}" type="datetime1">
              <a:rPr lang="en-CH"/>
              <a:t>23.05.22</a:t>
            </a:fld>
            <a:endParaRPr lang="de-CH"/>
          </a:p>
        </p:txBody>
      </p:sp>
      <p:sp>
        <p:nvSpPr>
          <p:cNvPr id="8" name="Fußzeilenplatzhalter 7"/>
          <p:cNvSpPr>
            <a:spLocks noGrp="1"/>
          </p:cNvSpPr>
          <p:nvPr>
            <p:ph type="ftr" sz="quarter" idx="11"/>
          </p:nvPr>
        </p:nvSpPr>
        <p:spPr/>
        <p:txBody>
          <a:bodyPr/>
          <a:lstStyle/>
          <a:p>
            <a:r>
              <a:rPr lang="de-DE"/>
              <a:t>AI - When machines are smarter and companies are dumber - Dr. Umberto Michelucci</a:t>
            </a:r>
            <a:endParaRPr lang="de-CH"/>
          </a:p>
        </p:txBody>
      </p:sp>
      <p:sp>
        <p:nvSpPr>
          <p:cNvPr id="9" name="Foliennummernplatzhalter 8"/>
          <p:cNvSpPr>
            <a:spLocks noGrp="1"/>
          </p:cNvSpPr>
          <p:nvPr>
            <p:ph type="sldNum" sz="quarter" idx="12"/>
          </p:nvPr>
        </p:nvSpPr>
        <p:spPr/>
        <p:txBody>
          <a:bodyPr/>
          <a:lstStyle/>
          <a:p>
            <a:fld id="{442AD375-037F-43D0-B059-5172DA06796A}" type="slidenum">
              <a:rPr lang="de-CH" smtClean="0"/>
              <a:pPr/>
              <a:t>‹#›</a:t>
            </a:fld>
            <a:endParaRPr lang="de-CH"/>
          </a:p>
        </p:txBody>
      </p:sp>
      <p:sp>
        <p:nvSpPr>
          <p:cNvPr id="10" name="Inhaltsplatzhalter 2">
            <a:extLst>
              <a:ext uri="{FF2B5EF4-FFF2-40B4-BE49-F238E27FC236}">
                <a16:creationId xmlns:a16="http://schemas.microsoft.com/office/drawing/2014/main" id="{200ECCB0-347C-4ABF-8C05-401270B8DFEE}"/>
              </a:ext>
            </a:extLst>
          </p:cNvPr>
          <p:cNvSpPr>
            <a:spLocks noGrp="1"/>
          </p:cNvSpPr>
          <p:nvPr>
            <p:ph idx="14" hasCustomPrompt="1"/>
          </p:nvPr>
        </p:nvSpPr>
        <p:spPr>
          <a:xfrm>
            <a:off x="4736678" y="1329613"/>
            <a:ext cx="3942158" cy="3240360"/>
          </a:xfrm>
        </p:spPr>
        <p:txBody>
          <a:bodyPr/>
          <a:lstStyle/>
          <a:p>
            <a:pPr lvl="0"/>
            <a:r>
              <a:rPr lang="de-DE" dirty="0"/>
              <a:t>Textmasterformat bearbeiten</a:t>
            </a:r>
          </a:p>
          <a:p>
            <a:pPr lvl="1"/>
            <a:r>
              <a:rPr lang="de-DE" dirty="0"/>
              <a:t>Zweite </a:t>
            </a:r>
            <a:r>
              <a:rPr lang="de-CH" noProof="0" dirty="0"/>
              <a:t>Ebene</a:t>
            </a:r>
          </a:p>
          <a:p>
            <a:pPr lvl="2"/>
            <a:r>
              <a:rPr lang="de-DE" dirty="0"/>
              <a:t>Dritte Ebene</a:t>
            </a:r>
          </a:p>
          <a:p>
            <a:pPr lvl="3"/>
            <a:r>
              <a:rPr lang="de-DE" dirty="0"/>
              <a:t>Vierte Ebene</a:t>
            </a:r>
          </a:p>
          <a:p>
            <a:pPr lvl="4"/>
            <a:r>
              <a:rPr lang="de-DE" dirty="0"/>
              <a:t>Fünfte Ebene</a:t>
            </a:r>
            <a:endParaRPr lang="de-CH" dirty="0"/>
          </a:p>
        </p:txBody>
      </p:sp>
      <p:sp>
        <p:nvSpPr>
          <p:cNvPr id="4" name="Titel 3">
            <a:extLst>
              <a:ext uri="{FF2B5EF4-FFF2-40B4-BE49-F238E27FC236}">
                <a16:creationId xmlns:a16="http://schemas.microsoft.com/office/drawing/2014/main" id="{F1740E94-A34A-4087-B0EB-5283A16F7D4B}"/>
              </a:ext>
            </a:extLst>
          </p:cNvPr>
          <p:cNvSpPr>
            <a:spLocks noGrp="1"/>
          </p:cNvSpPr>
          <p:nvPr>
            <p:ph type="title" hasCustomPrompt="1"/>
          </p:nvPr>
        </p:nvSpPr>
        <p:spPr/>
        <p:txBody>
          <a:bodyPr/>
          <a:lstStyle>
            <a:lvl1pPr>
              <a:defRPr/>
            </a:lvl1pPr>
          </a:lstStyle>
          <a:p>
            <a:r>
              <a:rPr lang="de-DE" dirty="0"/>
              <a:t>Titel hinzufügen</a:t>
            </a:r>
            <a:endParaRPr lang="de-CH" dirty="0"/>
          </a:p>
        </p:txBody>
      </p:sp>
    </p:spTree>
    <p:extLst>
      <p:ext uri="{BB962C8B-B14F-4D97-AF65-F5344CB8AC3E}">
        <p14:creationId xmlns:p14="http://schemas.microsoft.com/office/powerpoint/2010/main" val="3535321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el, Inhalt und Bild">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467544" y="1329613"/>
            <a:ext cx="3942158" cy="3240360"/>
          </a:xfrm>
        </p:spPr>
        <p:txBody>
          <a:bodyPr/>
          <a:lstStyle/>
          <a:p>
            <a:pPr lvl="0"/>
            <a:r>
              <a:rPr lang="de-DE" dirty="0"/>
              <a:t>Textmasterformat bearbeiten</a:t>
            </a:r>
          </a:p>
          <a:p>
            <a:pPr lvl="1"/>
            <a:r>
              <a:rPr lang="de-DE" dirty="0"/>
              <a:t>Zweite </a:t>
            </a:r>
            <a:r>
              <a:rPr lang="de-CH" noProof="0" dirty="0"/>
              <a:t>Ebene</a:t>
            </a:r>
          </a:p>
          <a:p>
            <a:pPr lvl="2"/>
            <a:r>
              <a:rPr lang="de-DE" dirty="0"/>
              <a:t>Dritte Ebene</a:t>
            </a:r>
          </a:p>
          <a:p>
            <a:pPr lvl="3"/>
            <a:r>
              <a:rPr lang="de-DE" dirty="0"/>
              <a:t>Vierte Ebene</a:t>
            </a:r>
          </a:p>
          <a:p>
            <a:pPr lvl="4"/>
            <a:r>
              <a:rPr lang="de-DE" dirty="0"/>
              <a:t>Fünfte Ebene</a:t>
            </a:r>
            <a:endParaRPr lang="de-CH" dirty="0"/>
          </a:p>
        </p:txBody>
      </p:sp>
      <p:sp>
        <p:nvSpPr>
          <p:cNvPr id="8" name="Fußzeilenplatzhalter 7"/>
          <p:cNvSpPr>
            <a:spLocks noGrp="1"/>
          </p:cNvSpPr>
          <p:nvPr>
            <p:ph type="ftr" sz="quarter" idx="11"/>
          </p:nvPr>
        </p:nvSpPr>
        <p:spPr/>
        <p:txBody>
          <a:bodyPr/>
          <a:lstStyle/>
          <a:p>
            <a:r>
              <a:rPr lang="de-DE"/>
              <a:t>AI - When machines are smarter and companies are dumber - Dr. Umberto Michelucci</a:t>
            </a:r>
            <a:endParaRPr lang="de-CH"/>
          </a:p>
        </p:txBody>
      </p:sp>
      <p:sp>
        <p:nvSpPr>
          <p:cNvPr id="9" name="Foliennummernplatzhalter 8"/>
          <p:cNvSpPr>
            <a:spLocks noGrp="1"/>
          </p:cNvSpPr>
          <p:nvPr>
            <p:ph type="sldNum" sz="quarter" idx="12"/>
          </p:nvPr>
        </p:nvSpPr>
        <p:spPr/>
        <p:txBody>
          <a:bodyPr/>
          <a:lstStyle/>
          <a:p>
            <a:fld id="{442AD375-037F-43D0-B059-5172DA06796A}" type="slidenum">
              <a:rPr lang="de-CH" smtClean="0"/>
              <a:pPr/>
              <a:t>‹#›</a:t>
            </a:fld>
            <a:endParaRPr lang="de-CH"/>
          </a:p>
        </p:txBody>
      </p:sp>
      <p:sp>
        <p:nvSpPr>
          <p:cNvPr id="11" name="Bildplatzhalter 4">
            <a:extLst>
              <a:ext uri="{FF2B5EF4-FFF2-40B4-BE49-F238E27FC236}">
                <a16:creationId xmlns:a16="http://schemas.microsoft.com/office/drawing/2014/main" id="{A9099D09-CB49-4333-8B8A-EC4F7EBA76D4}"/>
              </a:ext>
            </a:extLst>
          </p:cNvPr>
          <p:cNvSpPr>
            <a:spLocks noGrp="1"/>
          </p:cNvSpPr>
          <p:nvPr>
            <p:ph type="pic" sz="quarter" idx="14"/>
          </p:nvPr>
        </p:nvSpPr>
        <p:spPr>
          <a:xfrm>
            <a:off x="4572000" y="250031"/>
            <a:ext cx="4320779" cy="4643438"/>
          </a:xfrm>
          <a:pattFill prst="lgCheck">
            <a:fgClr>
              <a:schemeClr val="bg1">
                <a:lumMod val="85000"/>
              </a:schemeClr>
            </a:fgClr>
            <a:bgClr>
              <a:schemeClr val="bg1"/>
            </a:bgClr>
          </a:pattFill>
        </p:spPr>
        <p:txBody>
          <a:bodyPr tIns="720000" anchor="ctr"/>
          <a:lstStyle>
            <a:lvl1pPr algn="ctr">
              <a:defRPr sz="900"/>
            </a:lvl1pPr>
          </a:lstStyle>
          <a:p>
            <a:r>
              <a:rPr lang="de-DE"/>
              <a:t>Bild durch Klicken auf Symbol hinzufügen</a:t>
            </a:r>
            <a:endParaRPr lang="de-CH"/>
          </a:p>
        </p:txBody>
      </p:sp>
      <p:sp>
        <p:nvSpPr>
          <p:cNvPr id="10" name="Titel 3">
            <a:extLst>
              <a:ext uri="{FF2B5EF4-FFF2-40B4-BE49-F238E27FC236}">
                <a16:creationId xmlns:a16="http://schemas.microsoft.com/office/drawing/2014/main" id="{B743E908-E8F7-49BE-8EA1-EDF5D5506716}"/>
              </a:ext>
            </a:extLst>
          </p:cNvPr>
          <p:cNvSpPr>
            <a:spLocks noGrp="1"/>
          </p:cNvSpPr>
          <p:nvPr>
            <p:ph type="title" hasCustomPrompt="1"/>
          </p:nvPr>
        </p:nvSpPr>
        <p:spPr>
          <a:xfrm>
            <a:off x="467543" y="400051"/>
            <a:ext cx="3942158" cy="623887"/>
          </a:xfrm>
        </p:spPr>
        <p:txBody>
          <a:bodyPr/>
          <a:lstStyle>
            <a:lvl1pPr>
              <a:defRPr/>
            </a:lvl1pPr>
          </a:lstStyle>
          <a:p>
            <a:r>
              <a:rPr lang="de-DE" dirty="0"/>
              <a:t>Titel hinzufügen</a:t>
            </a:r>
            <a:endParaRPr lang="de-CH" dirty="0"/>
          </a:p>
        </p:txBody>
      </p:sp>
    </p:spTree>
    <p:extLst>
      <p:ext uri="{BB962C8B-B14F-4D97-AF65-F5344CB8AC3E}">
        <p14:creationId xmlns:p14="http://schemas.microsoft.com/office/powerpoint/2010/main" val="259398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67543" y="400051"/>
            <a:ext cx="8208542" cy="623887"/>
          </a:xfrm>
          <a:prstGeom prst="rect">
            <a:avLst/>
          </a:prstGeom>
        </p:spPr>
        <p:txBody>
          <a:bodyPr vert="horz" lIns="0" tIns="0" rIns="0" bIns="0" rtlCol="0" anchor="t">
            <a:noAutofit/>
          </a:bodyPr>
          <a:lstStyle/>
          <a:p>
            <a:endParaRPr lang="de-CH" dirty="0"/>
          </a:p>
        </p:txBody>
      </p:sp>
      <p:sp>
        <p:nvSpPr>
          <p:cNvPr id="3" name="Textplatzhalter 2"/>
          <p:cNvSpPr>
            <a:spLocks noGrp="1"/>
          </p:cNvSpPr>
          <p:nvPr>
            <p:ph type="body" idx="1"/>
          </p:nvPr>
        </p:nvSpPr>
        <p:spPr>
          <a:xfrm>
            <a:off x="467544" y="1347787"/>
            <a:ext cx="8208541" cy="3240088"/>
          </a:xfrm>
          <a:prstGeom prst="rect">
            <a:avLst/>
          </a:prstGeom>
        </p:spPr>
        <p:txBody>
          <a:bodyPr vert="horz" lIns="0" tIns="0" rIns="0" bIns="0" rtlCol="0">
            <a:noAutofit/>
          </a:bodyPr>
          <a:lstStyle/>
          <a:p>
            <a:pPr lvl="0"/>
            <a:r>
              <a:rPr lang="de-CH" noProof="0" dirty="0"/>
              <a:t>Textmasterformat bearbeiten</a:t>
            </a:r>
          </a:p>
          <a:p>
            <a:pPr lvl="1"/>
            <a:r>
              <a:rPr lang="de-CH" noProof="0" dirty="0"/>
              <a:t>Zweite Ebene</a:t>
            </a:r>
          </a:p>
          <a:p>
            <a:pPr lvl="2"/>
            <a:r>
              <a:rPr lang="de-CH" noProof="0" dirty="0"/>
              <a:t>Dritte Ebene</a:t>
            </a:r>
          </a:p>
          <a:p>
            <a:pPr lvl="3"/>
            <a:r>
              <a:rPr lang="de-CH" noProof="0" dirty="0"/>
              <a:t>Vierte Ebene</a:t>
            </a:r>
          </a:p>
          <a:p>
            <a:pPr lvl="4"/>
            <a:r>
              <a:rPr lang="de-CH" noProof="0" dirty="0"/>
              <a:t>Fünfte Ebene</a:t>
            </a:r>
          </a:p>
        </p:txBody>
      </p:sp>
      <p:sp>
        <p:nvSpPr>
          <p:cNvPr id="4" name="Datumsplatzhalter 3"/>
          <p:cNvSpPr>
            <a:spLocks noGrp="1"/>
          </p:cNvSpPr>
          <p:nvPr>
            <p:ph type="dt" sz="half" idx="2"/>
          </p:nvPr>
        </p:nvSpPr>
        <p:spPr>
          <a:xfrm>
            <a:off x="4733925" y="4819804"/>
            <a:ext cx="2136621" cy="108012"/>
          </a:xfrm>
          <a:prstGeom prst="rect">
            <a:avLst/>
          </a:prstGeom>
        </p:spPr>
        <p:txBody>
          <a:bodyPr vert="horz" lIns="0" tIns="0" rIns="0" bIns="0" rtlCol="0" anchor="t" anchorCtr="0"/>
          <a:lstStyle>
            <a:lvl1pPr algn="l">
              <a:defRPr sz="800">
                <a:solidFill>
                  <a:schemeClr val="accent1"/>
                </a:solidFill>
              </a:defRPr>
            </a:lvl1pPr>
          </a:lstStyle>
          <a:p>
            <a:fld id="{6644CB1E-8D76-1D44-B749-C790757FDF07}" type="datetime1">
              <a:rPr lang="en-CH"/>
              <a:t>23.05.22</a:t>
            </a:fld>
            <a:endParaRPr lang="de-CH"/>
          </a:p>
        </p:txBody>
      </p:sp>
      <p:sp>
        <p:nvSpPr>
          <p:cNvPr id="5" name="Fußzeilenplatzhalter 4"/>
          <p:cNvSpPr>
            <a:spLocks noGrp="1"/>
          </p:cNvSpPr>
          <p:nvPr>
            <p:ph type="ftr" sz="quarter" idx="3"/>
          </p:nvPr>
        </p:nvSpPr>
        <p:spPr>
          <a:xfrm>
            <a:off x="467916" y="4819804"/>
            <a:ext cx="4104083" cy="108012"/>
          </a:xfrm>
          <a:prstGeom prst="rect">
            <a:avLst/>
          </a:prstGeom>
        </p:spPr>
        <p:txBody>
          <a:bodyPr vert="horz" lIns="0" tIns="0" rIns="0" bIns="0" rtlCol="0" anchor="t" anchorCtr="0"/>
          <a:lstStyle>
            <a:lvl1pPr algn="l">
              <a:defRPr sz="800">
                <a:solidFill>
                  <a:schemeClr val="accent1"/>
                </a:solidFill>
              </a:defRPr>
            </a:lvl1pPr>
          </a:lstStyle>
          <a:p>
            <a:r>
              <a:rPr lang="de-DE"/>
              <a:t>AI - When machines are smarter and companies are dumber - Dr. Umberto Michelucci</a:t>
            </a:r>
            <a:endParaRPr lang="de-CH"/>
          </a:p>
        </p:txBody>
      </p:sp>
      <p:sp>
        <p:nvSpPr>
          <p:cNvPr id="6" name="Foliennummernplatzhalter 5"/>
          <p:cNvSpPr>
            <a:spLocks noGrp="1"/>
          </p:cNvSpPr>
          <p:nvPr>
            <p:ph type="sldNum" sz="quarter" idx="4"/>
          </p:nvPr>
        </p:nvSpPr>
        <p:spPr>
          <a:xfrm>
            <a:off x="242421" y="4819804"/>
            <a:ext cx="178145" cy="108012"/>
          </a:xfrm>
          <a:prstGeom prst="rect">
            <a:avLst/>
          </a:prstGeom>
        </p:spPr>
        <p:txBody>
          <a:bodyPr vert="horz" lIns="0" tIns="0" rIns="0" bIns="0" rtlCol="0" anchor="t" anchorCtr="0"/>
          <a:lstStyle>
            <a:lvl1pPr algn="l">
              <a:defRPr sz="800" b="1">
                <a:solidFill>
                  <a:schemeClr val="accent1"/>
                </a:solidFill>
              </a:defRPr>
            </a:lvl1pPr>
          </a:lstStyle>
          <a:p>
            <a:fld id="{442AD375-037F-43D0-B059-5172DA06796A}" type="slidenum">
              <a:rPr lang="de-CH" smtClean="0"/>
              <a:pPr/>
              <a:t>‹#›</a:t>
            </a:fld>
            <a:endParaRPr lang="de-CH"/>
          </a:p>
        </p:txBody>
      </p:sp>
      <p:pic>
        <p:nvPicPr>
          <p:cNvPr id="11" name="Grafik 10">
            <a:extLst>
              <a:ext uri="{FF2B5EF4-FFF2-40B4-BE49-F238E27FC236}">
                <a16:creationId xmlns:a16="http://schemas.microsoft.com/office/drawing/2014/main" id="{35536827-DFBF-4D04-B8A3-2171FDFD76E0}"/>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211532" y="4783370"/>
            <a:ext cx="703184" cy="138939"/>
          </a:xfrm>
          <a:prstGeom prst="rect">
            <a:avLst/>
          </a:prstGeom>
        </p:spPr>
      </p:pic>
    </p:spTree>
    <p:extLst>
      <p:ext uri="{BB962C8B-B14F-4D97-AF65-F5344CB8AC3E}">
        <p14:creationId xmlns:p14="http://schemas.microsoft.com/office/powerpoint/2010/main" val="4040702108"/>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Lst>
  <p:hf hdr="0" dt="0"/>
  <p:txStyles>
    <p:titleStyle>
      <a:lvl1pPr algn="l" defTabSz="685800" rtl="0" eaLnBrk="1" latinLnBrk="0" hangingPunct="1">
        <a:lnSpc>
          <a:spcPct val="100000"/>
        </a:lnSpc>
        <a:spcBef>
          <a:spcPct val="0"/>
        </a:spcBef>
        <a:buNone/>
        <a:defRPr sz="2200" b="1" kern="1200">
          <a:solidFill>
            <a:schemeClr val="accent1"/>
          </a:solidFill>
          <a:latin typeface="+mj-lt"/>
          <a:ea typeface="+mj-ea"/>
          <a:cs typeface="+mj-cs"/>
        </a:defRPr>
      </a:lvl1pPr>
    </p:titleStyle>
    <p:bodyStyle>
      <a:lvl1pPr marL="0" indent="0" algn="l" defTabSz="685800" rtl="0" eaLnBrk="1" latinLnBrk="0" hangingPunct="1">
        <a:lnSpc>
          <a:spcPct val="100000"/>
        </a:lnSpc>
        <a:spcBef>
          <a:spcPts val="0"/>
        </a:spcBef>
        <a:spcAft>
          <a:spcPts val="900"/>
        </a:spcAft>
        <a:buFont typeface="Arial" panose="020B0604020202020204" pitchFamily="34" charset="0"/>
        <a:buNone/>
        <a:defRPr sz="1200" kern="1200">
          <a:solidFill>
            <a:schemeClr val="tx1"/>
          </a:solidFill>
          <a:latin typeface="+mn-lt"/>
          <a:ea typeface="+mn-ea"/>
          <a:cs typeface="+mn-cs"/>
        </a:defRPr>
      </a:lvl1pPr>
      <a:lvl2pPr marL="202406" indent="-202406" algn="l" defTabSz="685800" rtl="0" eaLnBrk="1" latinLnBrk="0" hangingPunct="1">
        <a:lnSpc>
          <a:spcPct val="100000"/>
        </a:lnSpc>
        <a:spcBef>
          <a:spcPts val="0"/>
        </a:spcBef>
        <a:spcAft>
          <a:spcPts val="900"/>
        </a:spcAft>
        <a:buFont typeface="Arial" panose="020B0604020202020204" pitchFamily="34" charset="0"/>
        <a:buChar char="‒"/>
        <a:defRPr sz="1200" kern="1200">
          <a:solidFill>
            <a:schemeClr val="tx1"/>
          </a:solidFill>
          <a:latin typeface="+mn-lt"/>
          <a:ea typeface="+mn-ea"/>
          <a:cs typeface="+mn-cs"/>
        </a:defRPr>
      </a:lvl2pPr>
      <a:lvl3pPr marL="404813" indent="-202406" algn="l" defTabSz="685800" rtl="0" eaLnBrk="1" latinLnBrk="0" hangingPunct="1">
        <a:lnSpc>
          <a:spcPct val="100000"/>
        </a:lnSpc>
        <a:spcBef>
          <a:spcPts val="0"/>
        </a:spcBef>
        <a:spcAft>
          <a:spcPts val="900"/>
        </a:spcAft>
        <a:buFont typeface="Arial" panose="020B0604020202020204" pitchFamily="34" charset="0"/>
        <a:buChar char="‒"/>
        <a:defRPr sz="1200" kern="1200">
          <a:solidFill>
            <a:schemeClr val="tx1"/>
          </a:solidFill>
          <a:latin typeface="+mn-lt"/>
          <a:ea typeface="+mn-ea"/>
          <a:cs typeface="+mn-cs"/>
        </a:defRPr>
      </a:lvl3pPr>
      <a:lvl4pPr marL="607219" indent="-200025" algn="l" defTabSz="607219" rtl="0" eaLnBrk="1" latinLnBrk="0" hangingPunct="1">
        <a:lnSpc>
          <a:spcPct val="100000"/>
        </a:lnSpc>
        <a:spcBef>
          <a:spcPts val="0"/>
        </a:spcBef>
        <a:spcAft>
          <a:spcPts val="900"/>
        </a:spcAft>
        <a:buFont typeface="Arial" panose="020B0604020202020204" pitchFamily="34" charset="0"/>
        <a:buChar char="‒"/>
        <a:defRPr sz="1200" kern="1200">
          <a:solidFill>
            <a:schemeClr val="tx1"/>
          </a:solidFill>
          <a:latin typeface="+mn-lt"/>
          <a:ea typeface="+mn-ea"/>
          <a:cs typeface="+mn-cs"/>
        </a:defRPr>
      </a:lvl4pPr>
      <a:lvl5pPr marL="809625" indent="-205979" algn="l" defTabSz="685800" rtl="0" eaLnBrk="1" latinLnBrk="0" hangingPunct="1">
        <a:lnSpc>
          <a:spcPct val="100000"/>
        </a:lnSpc>
        <a:spcBef>
          <a:spcPts val="0"/>
        </a:spcBef>
        <a:spcAft>
          <a:spcPts val="900"/>
        </a:spcAft>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pos="295" userDrawn="1">
          <p15:clr>
            <a:srgbClr val="F26B43"/>
          </p15:clr>
        </p15:guide>
        <p15:guide id="46" pos="5465" userDrawn="1">
          <p15:clr>
            <a:srgbClr val="F26B43"/>
          </p15:clr>
        </p15:guide>
        <p15:guide id="47" orient="horz" pos="645" userDrawn="1">
          <p15:clr>
            <a:srgbClr val="F26B43"/>
          </p15:clr>
        </p15:guide>
        <p15:guide id="48" orient="horz" pos="837" userDrawn="1">
          <p15:clr>
            <a:srgbClr val="F26B43"/>
          </p15:clr>
        </p15:guide>
        <p15:guide id="49" orient="horz" pos="157" userDrawn="1">
          <p15:clr>
            <a:srgbClr val="F26B43"/>
          </p15:clr>
        </p15:guide>
        <p15:guide id="50" pos="158" userDrawn="1">
          <p15:clr>
            <a:srgbClr val="F26B43"/>
          </p15:clr>
        </p15:guide>
        <p15:guide id="51" pos="5602" userDrawn="1">
          <p15:clr>
            <a:srgbClr val="F26B43"/>
          </p15:clr>
        </p15:guide>
        <p15:guide id="52" orient="horz" pos="305" userDrawn="1">
          <p15:clr>
            <a:srgbClr val="F26B43"/>
          </p15:clr>
        </p15:guide>
        <p15:guide id="53" orient="horz" pos="2641" userDrawn="1">
          <p15:clr>
            <a:srgbClr val="F26B43"/>
          </p15:clr>
        </p15:guide>
        <p15:guide id="54" orient="horz" pos="3095" userDrawn="1">
          <p15:clr>
            <a:srgbClr val="F26B43"/>
          </p15:clr>
        </p15:guide>
        <p15:guide id="55" orient="horz" pos="2799" userDrawn="1">
          <p15:clr>
            <a:srgbClr val="F26B43"/>
          </p15:clr>
        </p15:guide>
        <p15:guide id="56" orient="horz" pos="294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umberto.michelucci@helsana.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www.workfront.com/blog/how-to-write-a-business-case-4-steps-to-a-perfect-business-case-template" TargetMode="Externa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www.workfront.com/blog/how-to-write-a-business-case-4-steps-to-a-perfect-business-case-template" TargetMode="External"/><Relationship Id="rId2" Type="http://schemas.openxmlformats.org/officeDocument/2006/relationships/image" Target="../media/image5.png"/><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35.jfif"/><Relationship Id="rId2" Type="http://schemas.openxmlformats.org/officeDocument/2006/relationships/image" Target="../media/image34.jfif"/><Relationship Id="rId1" Type="http://schemas.openxmlformats.org/officeDocument/2006/relationships/slideLayout" Target="../slideLayouts/slideLayout16.xml"/><Relationship Id="rId4" Type="http://schemas.openxmlformats.org/officeDocument/2006/relationships/image" Target="../media/image36.jfif"/></Relationships>
</file>

<file path=ppt/slides/_rels/slide58.xml.rels><?xml version="1.0" encoding="UTF-8" standalone="yes"?>
<Relationships xmlns="http://schemas.openxmlformats.org/package/2006/relationships"><Relationship Id="rId3" Type="http://schemas.openxmlformats.org/officeDocument/2006/relationships/image" Target="../media/image38.jfif"/><Relationship Id="rId2" Type="http://schemas.openxmlformats.org/officeDocument/2006/relationships/image" Target="../media/image37.jfif"/><Relationship Id="rId1" Type="http://schemas.openxmlformats.org/officeDocument/2006/relationships/slideLayout" Target="../slideLayouts/slideLayout16.xml"/><Relationship Id="rId4" Type="http://schemas.openxmlformats.org/officeDocument/2006/relationships/image" Target="../media/image39.jfif"/></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hyperlink" Target="https://www.ey.com/en_ch/ai/eu-draft-regulation-on-artificial-intelligence" TargetMode="Externa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hyperlink" Target="https://ec.europa.eu/commission/presscorner/detail/en/QANDA_21_1683" TargetMode="Externa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hyperlink" Target="https://ec.europa.eu/futurium/en/system/files/ged/ai_hleg_definition_of_ai_18_december_1.pdf" TargetMode="Externa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c.europa.eu/info/strategy/priorities-2019-2024/europe-fit-digital-age/excellence-trust-artificial-intelligence_en%20/" TargetMode="Externa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hyperlink" Target="https://ec.europa.eu/info/strategy/priorities-2019-2024/europe-fit-digital-age/excellence-trust-artificial-intelligence_en" TargetMode="Externa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hyperlink" Target="https://ec.europa.eu/info/strategy/priorities-2019-2024/europe-fit-digital-age/excellence-trust-artificial-intelligence_en" TargetMode="External"/><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hyperlink" Target="https://ec.europa.eu/commission/presscorner/detail/en/ip_21_1682" TargetMode="Externa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hyperlink" Target="https://ec.europa.eu/commission/presscorner/detail/en/ip_21_1682" TargetMode="Externa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hyperlink" Target="https://web.archive.org/web/20141108194808/http:/www.dol.gov/oasam/programs/history/reich/reports/ceiling2.pdf" TargetMode="External"/><Relationship Id="rId2" Type="http://schemas.openxmlformats.org/officeDocument/2006/relationships/hyperlink" Target="http://www.dol.gov/oasam/programs/history/reich/reports/ceiling2.pdf" TargetMode="External"/><Relationship Id="rId1" Type="http://schemas.openxmlformats.org/officeDocument/2006/relationships/slideLayout" Target="../slideLayouts/slideLayout11.xml"/><Relationship Id="rId4" Type="http://schemas.openxmlformats.org/officeDocument/2006/relationships/hyperlink" Target="https://en.wikipedia.org/wiki/Wayback_Machine"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Glass_ceiling" TargetMode="Externa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14C10-71A8-6E47-9C94-DC1B7E7B4A5C}"/>
              </a:ext>
            </a:extLst>
          </p:cNvPr>
          <p:cNvSpPr>
            <a:spLocks noGrp="1"/>
          </p:cNvSpPr>
          <p:nvPr>
            <p:ph type="ctrTitle"/>
          </p:nvPr>
        </p:nvSpPr>
        <p:spPr>
          <a:xfrm>
            <a:off x="467916" y="380999"/>
            <a:ext cx="8208169" cy="1760967"/>
          </a:xfrm>
        </p:spPr>
        <p:txBody>
          <a:bodyPr/>
          <a:lstStyle/>
          <a:p>
            <a:r>
              <a:rPr lang="en-CH"/>
              <a:t>AI – when machines are smarter and companies are dumber</a:t>
            </a:r>
            <a:br>
              <a:rPr lang="en-CH"/>
            </a:br>
            <a:r>
              <a:rPr lang="en-CH" sz="2400"/>
              <a:t>Is AI a technical or cultural challenge? Learnings from  Swiss companies</a:t>
            </a:r>
            <a:endParaRPr lang="en-CH"/>
          </a:p>
        </p:txBody>
      </p:sp>
      <p:sp>
        <p:nvSpPr>
          <p:cNvPr id="3" name="Subtitle 2">
            <a:extLst>
              <a:ext uri="{FF2B5EF4-FFF2-40B4-BE49-F238E27FC236}">
                <a16:creationId xmlns:a16="http://schemas.microsoft.com/office/drawing/2014/main" id="{6ADD7BF8-A164-4A42-9862-6421B8663583}"/>
              </a:ext>
            </a:extLst>
          </p:cNvPr>
          <p:cNvSpPr>
            <a:spLocks noGrp="1"/>
          </p:cNvSpPr>
          <p:nvPr>
            <p:ph type="subTitle" idx="1"/>
          </p:nvPr>
        </p:nvSpPr>
        <p:spPr>
          <a:xfrm>
            <a:off x="467914" y="2393771"/>
            <a:ext cx="8208170" cy="1101384"/>
          </a:xfrm>
        </p:spPr>
        <p:txBody>
          <a:bodyPr/>
          <a:lstStyle/>
          <a:p>
            <a:r>
              <a:rPr lang="en-CH" sz="2000"/>
              <a:t>Dr. Umberto Michelucci</a:t>
            </a:r>
          </a:p>
        </p:txBody>
      </p:sp>
      <p:sp>
        <p:nvSpPr>
          <p:cNvPr id="4" name="Text Placeholder 3">
            <a:extLst>
              <a:ext uri="{FF2B5EF4-FFF2-40B4-BE49-F238E27FC236}">
                <a16:creationId xmlns:a16="http://schemas.microsoft.com/office/drawing/2014/main" id="{EFD123C5-2ACA-5346-B8FD-954A42A2D612}"/>
              </a:ext>
            </a:extLst>
          </p:cNvPr>
          <p:cNvSpPr>
            <a:spLocks noGrp="1"/>
          </p:cNvSpPr>
          <p:nvPr>
            <p:ph type="body" sz="quarter" idx="10"/>
          </p:nvPr>
        </p:nvSpPr>
        <p:spPr/>
        <p:txBody>
          <a:bodyPr/>
          <a:lstStyle/>
          <a:p>
            <a:r>
              <a:rPr lang="en-CH"/>
              <a:t>Umberto Michelucci</a:t>
            </a:r>
          </a:p>
          <a:p>
            <a:r>
              <a:rPr lang="en-GB" dirty="0">
                <a:hlinkClick r:id="rId2"/>
              </a:rPr>
              <a:t>u</a:t>
            </a:r>
            <a:r>
              <a:rPr lang="en-CH">
                <a:hlinkClick r:id="rId2"/>
              </a:rPr>
              <a:t>mberto.michelucci@helsana.ch</a:t>
            </a:r>
            <a:r>
              <a:rPr lang="en-CH"/>
              <a:t>, +41 79 396 7406 </a:t>
            </a:r>
          </a:p>
        </p:txBody>
      </p:sp>
      <p:sp>
        <p:nvSpPr>
          <p:cNvPr id="5" name="Footer Placeholder 4">
            <a:extLst>
              <a:ext uri="{FF2B5EF4-FFF2-40B4-BE49-F238E27FC236}">
                <a16:creationId xmlns:a16="http://schemas.microsoft.com/office/drawing/2014/main" id="{FAC43760-B6FB-C948-847F-FD8A70C9DABB}"/>
              </a:ext>
            </a:extLst>
          </p:cNvPr>
          <p:cNvSpPr>
            <a:spLocks noGrp="1"/>
          </p:cNvSpPr>
          <p:nvPr>
            <p:ph type="ftr" sz="quarter" idx="12"/>
          </p:nvPr>
        </p:nvSpPr>
        <p:spPr/>
        <p:txBody>
          <a:bodyPr/>
          <a:lstStyle/>
          <a:p>
            <a:r>
              <a:rPr lang="de-DE" dirty="0"/>
              <a:t>AI - </a:t>
            </a:r>
            <a:r>
              <a:rPr lang="de-DE" dirty="0" err="1"/>
              <a:t>When</a:t>
            </a:r>
            <a:r>
              <a:rPr lang="de-DE"/>
              <a:t> machines are smarter and companies are dumber - Dr. Umberto Michelucci</a:t>
            </a:r>
            <a:endParaRPr lang="de-CH"/>
          </a:p>
        </p:txBody>
      </p:sp>
      <p:sp>
        <p:nvSpPr>
          <p:cNvPr id="6" name="Slide Number Placeholder 5">
            <a:extLst>
              <a:ext uri="{FF2B5EF4-FFF2-40B4-BE49-F238E27FC236}">
                <a16:creationId xmlns:a16="http://schemas.microsoft.com/office/drawing/2014/main" id="{17D5911D-4495-AC4F-85B1-85EDC36938C3}"/>
              </a:ext>
            </a:extLst>
          </p:cNvPr>
          <p:cNvSpPr>
            <a:spLocks noGrp="1"/>
          </p:cNvSpPr>
          <p:nvPr>
            <p:ph type="sldNum" sz="quarter" idx="13"/>
          </p:nvPr>
        </p:nvSpPr>
        <p:spPr/>
        <p:txBody>
          <a:bodyPr/>
          <a:lstStyle/>
          <a:p>
            <a:fld id="{442AD375-037F-43D0-B059-5172DA06796A}" type="slidenum">
              <a:rPr lang="de-CH" smtClean="0"/>
              <a:pPr/>
              <a:t>1</a:t>
            </a:fld>
            <a:endParaRPr lang="de-CH"/>
          </a:p>
        </p:txBody>
      </p:sp>
    </p:spTree>
    <p:extLst>
      <p:ext uri="{BB962C8B-B14F-4D97-AF65-F5344CB8AC3E}">
        <p14:creationId xmlns:p14="http://schemas.microsoft.com/office/powerpoint/2010/main" val="1676680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030177-4389-AB40-8F16-B8D3B680D4F4}"/>
              </a:ext>
            </a:extLst>
          </p:cNvPr>
          <p:cNvSpPr>
            <a:spLocks noGrp="1"/>
          </p:cNvSpPr>
          <p:nvPr>
            <p:ph type="ctrTitle"/>
          </p:nvPr>
        </p:nvSpPr>
        <p:spPr>
          <a:xfrm>
            <a:off x="467917" y="381001"/>
            <a:ext cx="5256212" cy="678582"/>
          </a:xfrm>
        </p:spPr>
        <p:txBody>
          <a:bodyPr/>
          <a:lstStyle/>
          <a:p>
            <a:r>
              <a:rPr lang="en-CH"/>
              <a:t>Definition in AI</a:t>
            </a:r>
          </a:p>
        </p:txBody>
      </p:sp>
      <p:sp>
        <p:nvSpPr>
          <p:cNvPr id="3" name="Footer Placeholder 2">
            <a:extLst>
              <a:ext uri="{FF2B5EF4-FFF2-40B4-BE49-F238E27FC236}">
                <a16:creationId xmlns:a16="http://schemas.microsoft.com/office/drawing/2014/main" id="{02DCDD67-D058-7F4D-83D1-ED662176B525}"/>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4" name="Slide Number Placeholder 3">
            <a:extLst>
              <a:ext uri="{FF2B5EF4-FFF2-40B4-BE49-F238E27FC236}">
                <a16:creationId xmlns:a16="http://schemas.microsoft.com/office/drawing/2014/main" id="{7B2C3F1C-2ED7-0343-8331-DA7B7088BD4C}"/>
              </a:ext>
            </a:extLst>
          </p:cNvPr>
          <p:cNvSpPr>
            <a:spLocks noGrp="1"/>
          </p:cNvSpPr>
          <p:nvPr>
            <p:ph type="sldNum" sz="quarter" idx="12"/>
          </p:nvPr>
        </p:nvSpPr>
        <p:spPr/>
        <p:txBody>
          <a:bodyPr/>
          <a:lstStyle/>
          <a:p>
            <a:fld id="{442AD375-037F-43D0-B059-5172DA06796A}" type="slidenum">
              <a:rPr lang="de-CH" smtClean="0"/>
              <a:pPr/>
              <a:t>10</a:t>
            </a:fld>
            <a:endParaRPr lang="de-CH"/>
          </a:p>
        </p:txBody>
      </p:sp>
      <p:sp>
        <p:nvSpPr>
          <p:cNvPr id="2" name="Content Placeholder 1">
            <a:extLst>
              <a:ext uri="{FF2B5EF4-FFF2-40B4-BE49-F238E27FC236}">
                <a16:creationId xmlns:a16="http://schemas.microsoft.com/office/drawing/2014/main" id="{57FED1BB-B69C-9244-8DA4-5AF55C5A6C86}"/>
              </a:ext>
            </a:extLst>
          </p:cNvPr>
          <p:cNvSpPr>
            <a:spLocks noGrp="1"/>
          </p:cNvSpPr>
          <p:nvPr>
            <p:ph idx="4294967295"/>
          </p:nvPr>
        </p:nvSpPr>
        <p:spPr>
          <a:xfrm>
            <a:off x="474882" y="1582009"/>
            <a:ext cx="8207375" cy="1871662"/>
          </a:xfrm>
        </p:spPr>
        <p:txBody>
          <a:bodyPr/>
          <a:lstStyle/>
          <a:p>
            <a:r>
              <a:rPr lang="en-GB" sz="2800">
                <a:solidFill>
                  <a:schemeClr val="bg1"/>
                </a:solidFill>
              </a:rPr>
              <a:t>An </a:t>
            </a:r>
            <a:r>
              <a:rPr lang="en-GB" sz="2800" b="1">
                <a:solidFill>
                  <a:schemeClr val="bg1"/>
                </a:solidFill>
              </a:rPr>
              <a:t>AI</a:t>
            </a:r>
            <a:r>
              <a:rPr lang="en-GB" sz="2800">
                <a:solidFill>
                  <a:schemeClr val="bg1"/>
                </a:solidFill>
              </a:rPr>
              <a:t> </a:t>
            </a:r>
            <a:r>
              <a:rPr lang="en-GB" sz="2800" b="1">
                <a:solidFill>
                  <a:schemeClr val="bg1"/>
                </a:solidFill>
              </a:rPr>
              <a:t>glass ceiling</a:t>
            </a:r>
            <a:r>
              <a:rPr lang="en-GB" sz="2800">
                <a:solidFill>
                  <a:schemeClr val="bg1"/>
                </a:solidFill>
              </a:rPr>
              <a:t> is a metaphor used to represent an invisible barrier that prevents AI initiatives to go beyond prototyping, to scale and therefore generate value for a company*.</a:t>
            </a:r>
            <a:endParaRPr lang="en-CH" sz="2800">
              <a:solidFill>
                <a:schemeClr val="bg1"/>
              </a:solidFill>
            </a:endParaRPr>
          </a:p>
        </p:txBody>
      </p:sp>
      <p:sp>
        <p:nvSpPr>
          <p:cNvPr id="7" name="TextBox 6">
            <a:extLst>
              <a:ext uri="{FF2B5EF4-FFF2-40B4-BE49-F238E27FC236}">
                <a16:creationId xmlns:a16="http://schemas.microsoft.com/office/drawing/2014/main" id="{F10353A8-20EC-B843-8D96-E52B21035943}"/>
              </a:ext>
            </a:extLst>
          </p:cNvPr>
          <p:cNvSpPr txBox="1"/>
          <p:nvPr/>
        </p:nvSpPr>
        <p:spPr>
          <a:xfrm>
            <a:off x="242421" y="4155926"/>
            <a:ext cx="8672298" cy="261610"/>
          </a:xfrm>
          <a:prstGeom prst="rect">
            <a:avLst/>
          </a:prstGeom>
          <a:noFill/>
        </p:spPr>
        <p:txBody>
          <a:bodyPr wrap="square">
            <a:spAutoFit/>
          </a:bodyPr>
          <a:lstStyle/>
          <a:p>
            <a:r>
              <a:rPr lang="en-GB" sz="1100" b="0" i="0" u="none" strike="noStrike">
                <a:solidFill>
                  <a:schemeClr val="bg1"/>
                </a:solidFill>
                <a:effectLst/>
                <a:latin typeface="Arial" panose="020B0604020202020204" pitchFamily="34" charset="0"/>
              </a:rPr>
              <a:t>* Definition from Umberto Michelucci.</a:t>
            </a:r>
            <a:endParaRPr lang="en-CH" sz="1100">
              <a:solidFill>
                <a:schemeClr val="bg1"/>
              </a:solidFill>
            </a:endParaRPr>
          </a:p>
        </p:txBody>
      </p:sp>
    </p:spTree>
    <p:extLst>
      <p:ext uri="{BB962C8B-B14F-4D97-AF65-F5344CB8AC3E}">
        <p14:creationId xmlns:p14="http://schemas.microsoft.com/office/powerpoint/2010/main" val="2198955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732A-DD93-6442-9D58-11EF2A060B0A}"/>
              </a:ext>
            </a:extLst>
          </p:cNvPr>
          <p:cNvSpPr>
            <a:spLocks noGrp="1"/>
          </p:cNvSpPr>
          <p:nvPr>
            <p:ph type="ctrTitle"/>
          </p:nvPr>
        </p:nvSpPr>
        <p:spPr/>
        <p:txBody>
          <a:bodyPr/>
          <a:lstStyle/>
          <a:p>
            <a:r>
              <a:rPr lang="en-CH"/>
              <a:t>QUESTION</a:t>
            </a:r>
          </a:p>
        </p:txBody>
      </p:sp>
      <p:sp>
        <p:nvSpPr>
          <p:cNvPr id="3" name="Subtitle 2">
            <a:extLst>
              <a:ext uri="{FF2B5EF4-FFF2-40B4-BE49-F238E27FC236}">
                <a16:creationId xmlns:a16="http://schemas.microsoft.com/office/drawing/2014/main" id="{4F37F4D7-CD54-2B42-811A-5E1B43D766A6}"/>
              </a:ext>
            </a:extLst>
          </p:cNvPr>
          <p:cNvSpPr>
            <a:spLocks noGrp="1"/>
          </p:cNvSpPr>
          <p:nvPr>
            <p:ph type="subTitle" idx="1"/>
          </p:nvPr>
        </p:nvSpPr>
        <p:spPr>
          <a:xfrm>
            <a:off x="460104" y="1737142"/>
            <a:ext cx="8208170" cy="1482679"/>
          </a:xfrm>
        </p:spPr>
        <p:txBody>
          <a:bodyPr/>
          <a:lstStyle/>
          <a:p>
            <a:r>
              <a:rPr lang="en-CH"/>
              <a:t>The sources of the </a:t>
            </a:r>
            <a:r>
              <a:rPr lang="en-CH" b="1"/>
              <a:t>AI Glass Ceiling</a:t>
            </a:r>
            <a:r>
              <a:rPr lang="en-CH"/>
              <a:t> are technical, cultural or both? </a:t>
            </a:r>
          </a:p>
        </p:txBody>
      </p:sp>
      <p:sp>
        <p:nvSpPr>
          <p:cNvPr id="4" name="Footer Placeholder 3">
            <a:extLst>
              <a:ext uri="{FF2B5EF4-FFF2-40B4-BE49-F238E27FC236}">
                <a16:creationId xmlns:a16="http://schemas.microsoft.com/office/drawing/2014/main" id="{6735F0FB-CCB8-7E47-BC88-5F91A324B708}"/>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5" name="Slide Number Placeholder 4">
            <a:extLst>
              <a:ext uri="{FF2B5EF4-FFF2-40B4-BE49-F238E27FC236}">
                <a16:creationId xmlns:a16="http://schemas.microsoft.com/office/drawing/2014/main" id="{960A07B5-3586-4546-93B5-77A73997C3BC}"/>
              </a:ext>
            </a:extLst>
          </p:cNvPr>
          <p:cNvSpPr>
            <a:spLocks noGrp="1"/>
          </p:cNvSpPr>
          <p:nvPr>
            <p:ph type="sldNum" sz="quarter" idx="12"/>
          </p:nvPr>
        </p:nvSpPr>
        <p:spPr/>
        <p:txBody>
          <a:bodyPr/>
          <a:lstStyle/>
          <a:p>
            <a:fld id="{442AD375-037F-43D0-B059-5172DA06796A}" type="slidenum">
              <a:rPr lang="de-CH" smtClean="0"/>
              <a:pPr/>
              <a:t>11</a:t>
            </a:fld>
            <a:endParaRPr lang="de-CH"/>
          </a:p>
        </p:txBody>
      </p:sp>
    </p:spTree>
    <p:extLst>
      <p:ext uri="{BB962C8B-B14F-4D97-AF65-F5344CB8AC3E}">
        <p14:creationId xmlns:p14="http://schemas.microsoft.com/office/powerpoint/2010/main" val="1581662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Business </a:t>
            </a:r>
            <a:r>
              <a:rPr lang="de-CH" dirty="0" err="1"/>
              <a:t>case</a:t>
            </a:r>
            <a:r>
              <a:rPr lang="de-CH" dirty="0"/>
              <a:t> – Really?</a:t>
            </a:r>
          </a:p>
        </p:txBody>
      </p:sp>
      <p:sp>
        <p:nvSpPr>
          <p:cNvPr id="3" name="Fußzeilenplatzhalter 2"/>
          <p:cNvSpPr>
            <a:spLocks noGrp="1"/>
          </p:cNvSpPr>
          <p:nvPr>
            <p:ph type="ftr" sz="quarter" idx="3"/>
          </p:nvPr>
        </p:nvSpPr>
        <p:spPr>
          <a:xfrm>
            <a:off x="1083600" y="4887535"/>
            <a:ext cx="6541200" cy="180000"/>
          </a:xfrm>
          <a:prstGeom prst="rect">
            <a:avLst/>
          </a:prstGeom>
        </p:spPr>
        <p:txBody>
          <a:bodyPr vert="horz" lIns="0" tIns="0" rIns="0" bIns="0" rtlCol="0" anchor="t"/>
          <a:lstStyle>
            <a:defPPr>
              <a:defRPr lang="de-DE"/>
            </a:defPPr>
            <a:lvl1pPr algn="l" rtl="0" eaLnBrk="0" fontAlgn="base" hangingPunct="0">
              <a:spcBef>
                <a:spcPct val="0"/>
              </a:spcBef>
              <a:spcAft>
                <a:spcPct val="0"/>
              </a:spcAft>
              <a:defRPr sz="900" kern="1200">
                <a:solidFill>
                  <a:schemeClr val="bg1"/>
                </a:solidFill>
                <a:latin typeface="Arial" charset="0"/>
                <a:ea typeface="ＭＳ Ｐゴシック" charset="0"/>
                <a:cs typeface="Arial"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5pPr>
            <a:lvl6pPr marL="2286000" algn="l" defTabSz="457200" rtl="0" eaLnBrk="1" latinLnBrk="0" hangingPunct="1">
              <a:defRPr sz="2400" kern="1200">
                <a:solidFill>
                  <a:schemeClr val="tx1"/>
                </a:solidFill>
                <a:latin typeface="Arial" charset="0"/>
                <a:ea typeface="ＭＳ Ｐゴシック" charset="0"/>
                <a:cs typeface="Arial" charset="0"/>
              </a:defRPr>
            </a:lvl6pPr>
            <a:lvl7pPr marL="2743200" algn="l" defTabSz="457200" rtl="0" eaLnBrk="1" latinLnBrk="0" hangingPunct="1">
              <a:defRPr sz="2400" kern="1200">
                <a:solidFill>
                  <a:schemeClr val="tx1"/>
                </a:solidFill>
                <a:latin typeface="Arial" charset="0"/>
                <a:ea typeface="ＭＳ Ｐゴシック" charset="0"/>
                <a:cs typeface="Arial" charset="0"/>
              </a:defRPr>
            </a:lvl7pPr>
            <a:lvl8pPr marL="3200400" algn="l" defTabSz="457200" rtl="0" eaLnBrk="1" latinLnBrk="0" hangingPunct="1">
              <a:defRPr sz="2400" kern="1200">
                <a:solidFill>
                  <a:schemeClr val="tx1"/>
                </a:solidFill>
                <a:latin typeface="Arial" charset="0"/>
                <a:ea typeface="ＭＳ Ｐゴシック" charset="0"/>
                <a:cs typeface="Arial" charset="0"/>
              </a:defRPr>
            </a:lvl8pPr>
            <a:lvl9pPr marL="3657600" algn="l" defTabSz="457200" rtl="0" eaLnBrk="1" latinLnBrk="0" hangingPunct="1">
              <a:defRPr sz="2400" kern="1200">
                <a:solidFill>
                  <a:schemeClr val="tx1"/>
                </a:solidFill>
                <a:latin typeface="Arial" charset="0"/>
                <a:ea typeface="ＭＳ Ｐゴシック" charset="0"/>
                <a:cs typeface="Arial" charset="0"/>
              </a:defRPr>
            </a:lvl9pPr>
          </a:lstStyle>
          <a:p>
            <a:r>
              <a:rPr lang="de-CH"/>
              <a:t>Präsentationstitel, Vorname Name, Funktion, VERTRAULICHKEITSKLASSIFIZIERUNG</a:t>
            </a:r>
            <a:endParaRPr lang="de-CH" sz="800" dirty="0"/>
          </a:p>
        </p:txBody>
      </p:sp>
      <p:sp>
        <p:nvSpPr>
          <p:cNvPr id="5" name="Textplatzhalter 4"/>
          <p:cNvSpPr>
            <a:spLocks noGrp="1"/>
          </p:cNvSpPr>
          <p:nvPr>
            <p:ph type="body" sz="quarter" idx="14"/>
          </p:nvPr>
        </p:nvSpPr>
        <p:spPr>
          <a:xfrm>
            <a:off x="417180" y="1686356"/>
            <a:ext cx="8294688" cy="2397561"/>
          </a:xfrm>
        </p:spPr>
        <p:txBody>
          <a:bodyPr/>
          <a:lstStyle/>
          <a:p>
            <a:pPr marL="0" indent="0" algn="ctr">
              <a:buNone/>
            </a:pPr>
            <a:r>
              <a:rPr lang="en-US" sz="2400" dirty="0"/>
              <a:t>The business case is a process to </a:t>
            </a:r>
            <a:r>
              <a:rPr lang="en-US" sz="3200" b="1" dirty="0">
                <a:solidFill>
                  <a:schemeClr val="accent1"/>
                </a:solidFill>
              </a:rPr>
              <a:t>critically examine the opportunities</a:t>
            </a:r>
            <a:r>
              <a:rPr lang="en-US" sz="2400" dirty="0"/>
              <a:t>, </a:t>
            </a:r>
            <a:r>
              <a:rPr lang="en-US" sz="3200" b="1" dirty="0">
                <a:solidFill>
                  <a:schemeClr val="accent1"/>
                </a:solidFill>
              </a:rPr>
              <a:t>alternatives</a:t>
            </a:r>
            <a:r>
              <a:rPr lang="en-US" sz="2400" dirty="0"/>
              <a:t>, project stages and </a:t>
            </a:r>
            <a:r>
              <a:rPr lang="en-US" sz="3200" b="1" dirty="0">
                <a:solidFill>
                  <a:schemeClr val="accent1"/>
                </a:solidFill>
              </a:rPr>
              <a:t>financial investment </a:t>
            </a:r>
            <a:r>
              <a:rPr lang="en-US" sz="2400" dirty="0"/>
              <a:t>in order to make a recommendation for the best course of action that will create business value.</a:t>
            </a:r>
            <a:endParaRPr lang="de-CH" sz="2400" dirty="0"/>
          </a:p>
        </p:txBody>
      </p:sp>
      <p:sp>
        <p:nvSpPr>
          <p:cNvPr id="8" name="Fußzeilenplatzhalter 2"/>
          <p:cNvSpPr txBox="1">
            <a:spLocks/>
          </p:cNvSpPr>
          <p:nvPr/>
        </p:nvSpPr>
        <p:spPr>
          <a:xfrm>
            <a:off x="257820" y="4770349"/>
            <a:ext cx="7366980" cy="164525"/>
          </a:xfrm>
          <a:prstGeom prst="rect">
            <a:avLst/>
          </a:prstGeom>
        </p:spPr>
        <p:txBody>
          <a:bodyPr vert="horz" lIns="0" tIns="0" rIns="0" bIns="0" rtlCol="0" anchor="t"/>
          <a:lstStyle>
            <a:defPPr>
              <a:defRPr lang="de-DE"/>
            </a:defPPr>
            <a:lvl1pPr algn="l" rtl="0" eaLnBrk="0" fontAlgn="base" hangingPunct="0">
              <a:spcBef>
                <a:spcPct val="0"/>
              </a:spcBef>
              <a:spcAft>
                <a:spcPct val="0"/>
              </a:spcAft>
              <a:defRPr sz="900" kern="1200">
                <a:solidFill>
                  <a:schemeClr val="bg1"/>
                </a:solidFill>
                <a:latin typeface="Arial" charset="0"/>
                <a:ea typeface="ＭＳ Ｐゴシック" charset="0"/>
                <a:cs typeface="Arial"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5pPr>
            <a:lvl6pPr marL="2286000" algn="l" defTabSz="457200" rtl="0" eaLnBrk="1" latinLnBrk="0" hangingPunct="1">
              <a:defRPr sz="2400" kern="1200">
                <a:solidFill>
                  <a:schemeClr val="tx1"/>
                </a:solidFill>
                <a:latin typeface="Arial" charset="0"/>
                <a:ea typeface="ＭＳ Ｐゴシック" charset="0"/>
                <a:cs typeface="Arial" charset="0"/>
              </a:defRPr>
            </a:lvl6pPr>
            <a:lvl7pPr marL="2743200" algn="l" defTabSz="457200" rtl="0" eaLnBrk="1" latinLnBrk="0" hangingPunct="1">
              <a:defRPr sz="2400" kern="1200">
                <a:solidFill>
                  <a:schemeClr val="tx1"/>
                </a:solidFill>
                <a:latin typeface="Arial" charset="0"/>
                <a:ea typeface="ＭＳ Ｐゴシック" charset="0"/>
                <a:cs typeface="Arial" charset="0"/>
              </a:defRPr>
            </a:lvl7pPr>
            <a:lvl8pPr marL="3200400" algn="l" defTabSz="457200" rtl="0" eaLnBrk="1" latinLnBrk="0" hangingPunct="1">
              <a:defRPr sz="2400" kern="1200">
                <a:solidFill>
                  <a:schemeClr val="tx1"/>
                </a:solidFill>
                <a:latin typeface="Arial" charset="0"/>
                <a:ea typeface="ＭＳ Ｐゴシック" charset="0"/>
                <a:cs typeface="Arial" charset="0"/>
              </a:defRPr>
            </a:lvl8pPr>
            <a:lvl9pPr marL="3657600" algn="l" defTabSz="457200" rtl="0" eaLnBrk="1" latinLnBrk="0" hangingPunct="1">
              <a:defRPr sz="2400" kern="1200">
                <a:solidFill>
                  <a:schemeClr val="tx1"/>
                </a:solidFill>
                <a:latin typeface="Arial" charset="0"/>
                <a:ea typeface="ＭＳ Ｐゴシック" charset="0"/>
                <a:cs typeface="Arial" charset="0"/>
              </a:defRPr>
            </a:lvl9pPr>
          </a:lstStyle>
          <a:p>
            <a:r>
              <a:rPr lang="de-CH" sz="800" dirty="0"/>
              <a:t>Source: </a:t>
            </a:r>
            <a:r>
              <a:rPr lang="de-CH" sz="800" dirty="0">
                <a:hlinkClick r:id="rId2"/>
              </a:rPr>
              <a:t>https://www.workfront.com/blog/how-to-write-a-business-case-4-steps-to-a-perfect-business-case-template</a:t>
            </a:r>
            <a:r>
              <a:rPr lang="de-CH" sz="800" dirty="0"/>
              <a:t>  </a:t>
            </a:r>
          </a:p>
        </p:txBody>
      </p:sp>
    </p:spTree>
    <p:extLst>
      <p:ext uri="{BB962C8B-B14F-4D97-AF65-F5344CB8AC3E}">
        <p14:creationId xmlns:p14="http://schemas.microsoft.com/office/powerpoint/2010/main" val="364793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724" y="257175"/>
            <a:ext cx="5324908" cy="3347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ußzeilenplatzhalter 2"/>
          <p:cNvSpPr txBox="1">
            <a:spLocks/>
          </p:cNvSpPr>
          <p:nvPr/>
        </p:nvSpPr>
        <p:spPr>
          <a:xfrm>
            <a:off x="123480" y="4922648"/>
            <a:ext cx="7366980" cy="164525"/>
          </a:xfrm>
          <a:prstGeom prst="rect">
            <a:avLst/>
          </a:prstGeom>
        </p:spPr>
        <p:txBody>
          <a:bodyPr vert="horz" lIns="0" tIns="0" rIns="0" bIns="0" rtlCol="0" anchor="t"/>
          <a:lstStyle>
            <a:defPPr>
              <a:defRPr lang="de-DE"/>
            </a:defPPr>
            <a:lvl1pPr algn="l" rtl="0" eaLnBrk="0" fontAlgn="base" hangingPunct="0">
              <a:spcBef>
                <a:spcPct val="0"/>
              </a:spcBef>
              <a:spcAft>
                <a:spcPct val="0"/>
              </a:spcAft>
              <a:defRPr sz="900" kern="1200">
                <a:solidFill>
                  <a:schemeClr val="bg1"/>
                </a:solidFill>
                <a:latin typeface="Arial" charset="0"/>
                <a:ea typeface="ＭＳ Ｐゴシック" charset="0"/>
                <a:cs typeface="Arial"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5pPr>
            <a:lvl6pPr marL="2286000" algn="l" defTabSz="457200" rtl="0" eaLnBrk="1" latinLnBrk="0" hangingPunct="1">
              <a:defRPr sz="2400" kern="1200">
                <a:solidFill>
                  <a:schemeClr val="tx1"/>
                </a:solidFill>
                <a:latin typeface="Arial" charset="0"/>
                <a:ea typeface="ＭＳ Ｐゴシック" charset="0"/>
                <a:cs typeface="Arial" charset="0"/>
              </a:defRPr>
            </a:lvl6pPr>
            <a:lvl7pPr marL="2743200" algn="l" defTabSz="457200" rtl="0" eaLnBrk="1" latinLnBrk="0" hangingPunct="1">
              <a:defRPr sz="2400" kern="1200">
                <a:solidFill>
                  <a:schemeClr val="tx1"/>
                </a:solidFill>
                <a:latin typeface="Arial" charset="0"/>
                <a:ea typeface="ＭＳ Ｐゴシック" charset="0"/>
                <a:cs typeface="Arial" charset="0"/>
              </a:defRPr>
            </a:lvl7pPr>
            <a:lvl8pPr marL="3200400" algn="l" defTabSz="457200" rtl="0" eaLnBrk="1" latinLnBrk="0" hangingPunct="1">
              <a:defRPr sz="2400" kern="1200">
                <a:solidFill>
                  <a:schemeClr val="tx1"/>
                </a:solidFill>
                <a:latin typeface="Arial" charset="0"/>
                <a:ea typeface="ＭＳ Ｐゴシック" charset="0"/>
                <a:cs typeface="Arial" charset="0"/>
              </a:defRPr>
            </a:lvl8pPr>
            <a:lvl9pPr marL="3657600" algn="l" defTabSz="457200" rtl="0" eaLnBrk="1" latinLnBrk="0" hangingPunct="1">
              <a:defRPr sz="2400" kern="1200">
                <a:solidFill>
                  <a:schemeClr val="tx1"/>
                </a:solidFill>
                <a:latin typeface="Arial" charset="0"/>
                <a:ea typeface="ＭＳ Ｐゴシック" charset="0"/>
                <a:cs typeface="Arial" charset="0"/>
              </a:defRPr>
            </a:lvl9pPr>
          </a:lstStyle>
          <a:p>
            <a:r>
              <a:rPr lang="de-CH" sz="800" dirty="0"/>
              <a:t>Source: </a:t>
            </a:r>
            <a:r>
              <a:rPr lang="de-CH" sz="800" dirty="0">
                <a:hlinkClick r:id="rId3"/>
              </a:rPr>
              <a:t>https://www.workfront.com/blog/how-to-write-a-business-case-4-steps-to-a-perfect-business-case-template</a:t>
            </a:r>
            <a:r>
              <a:rPr lang="de-CH" sz="800" dirty="0"/>
              <a:t>  </a:t>
            </a: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6540" y="2535694"/>
            <a:ext cx="6274118" cy="2211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592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83A04-50EB-DF40-8ED4-7A435117F8AB}"/>
              </a:ext>
            </a:extLst>
          </p:cNvPr>
          <p:cNvSpPr>
            <a:spLocks noGrp="1"/>
          </p:cNvSpPr>
          <p:nvPr>
            <p:ph type="ctrTitle"/>
          </p:nvPr>
        </p:nvSpPr>
        <p:spPr/>
        <p:txBody>
          <a:bodyPr/>
          <a:lstStyle/>
          <a:p>
            <a:r>
              <a:rPr lang="de-CH"/>
              <a:t>Different maturity levels</a:t>
            </a:r>
          </a:p>
        </p:txBody>
      </p:sp>
      <p:sp>
        <p:nvSpPr>
          <p:cNvPr id="4" name="Footer Placeholder 3">
            <a:extLst>
              <a:ext uri="{FF2B5EF4-FFF2-40B4-BE49-F238E27FC236}">
                <a16:creationId xmlns:a16="http://schemas.microsoft.com/office/drawing/2014/main" id="{FC38FDDA-C3D3-DC4B-8DE2-20484DC24CD6}"/>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5" name="Slide Number Placeholder 4">
            <a:extLst>
              <a:ext uri="{FF2B5EF4-FFF2-40B4-BE49-F238E27FC236}">
                <a16:creationId xmlns:a16="http://schemas.microsoft.com/office/drawing/2014/main" id="{B1BECC86-3528-0641-8EAC-AE7C5FFE90DF}"/>
              </a:ext>
            </a:extLst>
          </p:cNvPr>
          <p:cNvSpPr>
            <a:spLocks noGrp="1"/>
          </p:cNvSpPr>
          <p:nvPr>
            <p:ph type="sldNum" sz="quarter" idx="12"/>
          </p:nvPr>
        </p:nvSpPr>
        <p:spPr/>
        <p:txBody>
          <a:bodyPr/>
          <a:lstStyle/>
          <a:p>
            <a:fld id="{442AD375-037F-43D0-B059-5172DA06796A}" type="slidenum">
              <a:rPr lang="de-CH" smtClean="0"/>
              <a:pPr/>
              <a:t>14</a:t>
            </a:fld>
            <a:endParaRPr lang="de-CH"/>
          </a:p>
        </p:txBody>
      </p:sp>
    </p:spTree>
    <p:extLst>
      <p:ext uri="{BB962C8B-B14F-4D97-AF65-F5344CB8AC3E}">
        <p14:creationId xmlns:p14="http://schemas.microsoft.com/office/powerpoint/2010/main" val="37053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FCA4F78-08FD-2C45-8B07-BB62F1A5DF48}"/>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4" name="Slide Number Placeholder 3">
            <a:extLst>
              <a:ext uri="{FF2B5EF4-FFF2-40B4-BE49-F238E27FC236}">
                <a16:creationId xmlns:a16="http://schemas.microsoft.com/office/drawing/2014/main" id="{FE7CD97F-6D2F-5B46-AEC7-1C5E4AE96BEA}"/>
              </a:ext>
            </a:extLst>
          </p:cNvPr>
          <p:cNvSpPr>
            <a:spLocks noGrp="1"/>
          </p:cNvSpPr>
          <p:nvPr>
            <p:ph type="sldNum" sz="quarter" idx="12"/>
          </p:nvPr>
        </p:nvSpPr>
        <p:spPr/>
        <p:txBody>
          <a:bodyPr/>
          <a:lstStyle/>
          <a:p>
            <a:fld id="{442AD375-037F-43D0-B059-5172DA06796A}" type="slidenum">
              <a:rPr lang="de-CH" smtClean="0"/>
              <a:pPr/>
              <a:t>15</a:t>
            </a:fld>
            <a:endParaRPr lang="de-CH"/>
          </a:p>
        </p:txBody>
      </p:sp>
      <p:sp>
        <p:nvSpPr>
          <p:cNvPr id="5" name="Title 4">
            <a:extLst>
              <a:ext uri="{FF2B5EF4-FFF2-40B4-BE49-F238E27FC236}">
                <a16:creationId xmlns:a16="http://schemas.microsoft.com/office/drawing/2014/main" id="{420A3EED-530C-0E41-B608-D704B253EFE8}"/>
              </a:ext>
            </a:extLst>
          </p:cNvPr>
          <p:cNvSpPr>
            <a:spLocks noGrp="1"/>
          </p:cNvSpPr>
          <p:nvPr>
            <p:ph type="title"/>
          </p:nvPr>
        </p:nvSpPr>
        <p:spPr>
          <a:xfrm>
            <a:off x="273082" y="232094"/>
            <a:ext cx="2447528" cy="623887"/>
          </a:xfrm>
        </p:spPr>
        <p:txBody>
          <a:bodyPr/>
          <a:lstStyle/>
          <a:p>
            <a:r>
              <a:rPr lang="en-CH"/>
              <a:t>AI Maturity Model</a:t>
            </a:r>
          </a:p>
        </p:txBody>
      </p:sp>
      <p:pic>
        <p:nvPicPr>
          <p:cNvPr id="6" name="Picture 2">
            <a:extLst>
              <a:ext uri="{FF2B5EF4-FFF2-40B4-BE49-F238E27FC236}">
                <a16:creationId xmlns:a16="http://schemas.microsoft.com/office/drawing/2014/main" id="{6C71DB98-BB9F-D448-AD11-F71202CBA55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3848" y="123478"/>
            <a:ext cx="4104456" cy="4202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a:extLst>
              <a:ext uri="{FF2B5EF4-FFF2-40B4-BE49-F238E27FC236}">
                <a16:creationId xmlns:a16="http://schemas.microsoft.com/office/drawing/2014/main" id="{01FE0DAE-9D15-6D43-B73A-1A874FE2975C}"/>
              </a:ext>
            </a:extLst>
          </p:cNvPr>
          <p:cNvSpPr txBox="1"/>
          <p:nvPr/>
        </p:nvSpPr>
        <p:spPr>
          <a:xfrm rot="16200000">
            <a:off x="6843576" y="2228541"/>
            <a:ext cx="4202821" cy="338554"/>
          </a:xfrm>
          <a:prstGeom prst="rect">
            <a:avLst/>
          </a:prstGeom>
          <a:noFill/>
        </p:spPr>
        <p:txBody>
          <a:bodyPr wrap="square">
            <a:spAutoFit/>
          </a:bodyPr>
          <a:lstStyle/>
          <a:p>
            <a:r>
              <a:rPr lang="de-CH" sz="800"/>
              <a:t>Source: Gartner, «</a:t>
            </a:r>
            <a:r>
              <a:rPr lang="de-CH" sz="800" err="1"/>
              <a:t>Artificial</a:t>
            </a:r>
            <a:r>
              <a:rPr lang="de-CH" sz="800"/>
              <a:t> </a:t>
            </a:r>
            <a:r>
              <a:rPr lang="de-CH" sz="800" err="1"/>
              <a:t>intelligence</a:t>
            </a:r>
            <a:r>
              <a:rPr lang="de-CH" sz="800"/>
              <a:t> </a:t>
            </a:r>
            <a:r>
              <a:rPr lang="de-CH" sz="800" err="1"/>
              <a:t>Maturity</a:t>
            </a:r>
            <a:r>
              <a:rPr lang="de-CH" sz="800"/>
              <a:t> Model», </a:t>
            </a:r>
          </a:p>
          <a:p>
            <a:r>
              <a:rPr lang="de-CH" sz="800"/>
              <a:t>https://www.gartner.com/en/documents/3982174/artificial-intelligence-maturity-model</a:t>
            </a:r>
            <a:endParaRPr lang="en-CH" sz="800"/>
          </a:p>
        </p:txBody>
      </p:sp>
      <p:sp>
        <p:nvSpPr>
          <p:cNvPr id="8" name="TextBox 7">
            <a:extLst>
              <a:ext uri="{FF2B5EF4-FFF2-40B4-BE49-F238E27FC236}">
                <a16:creationId xmlns:a16="http://schemas.microsoft.com/office/drawing/2014/main" id="{E93321F8-1635-9C46-8C1D-7DECBD389BB3}"/>
              </a:ext>
            </a:extLst>
          </p:cNvPr>
          <p:cNvSpPr txBox="1"/>
          <p:nvPr/>
        </p:nvSpPr>
        <p:spPr>
          <a:xfrm>
            <a:off x="4211960" y="4596141"/>
            <a:ext cx="1656184" cy="207749"/>
          </a:xfrm>
          <a:prstGeom prst="rect">
            <a:avLst/>
          </a:prstGeom>
          <a:noFill/>
        </p:spPr>
        <p:txBody>
          <a:bodyPr wrap="square" lIns="0" tIns="0" rIns="0" bIns="0" rtlCol="0">
            <a:spAutoFit/>
          </a:bodyPr>
          <a:lstStyle/>
          <a:p>
            <a:r>
              <a:rPr lang="en-CH"/>
              <a:t>AI Glass Ceiling</a:t>
            </a:r>
          </a:p>
        </p:txBody>
      </p:sp>
      <p:sp>
        <p:nvSpPr>
          <p:cNvPr id="9" name="Left Brace 8">
            <a:extLst>
              <a:ext uri="{FF2B5EF4-FFF2-40B4-BE49-F238E27FC236}">
                <a16:creationId xmlns:a16="http://schemas.microsoft.com/office/drawing/2014/main" id="{E247DFFC-5C3E-A04F-AAD1-4A1A60FC1B03}"/>
              </a:ext>
            </a:extLst>
          </p:cNvPr>
          <p:cNvSpPr/>
          <p:nvPr/>
        </p:nvSpPr>
        <p:spPr>
          <a:xfrm rot="16200000">
            <a:off x="4701058" y="4041123"/>
            <a:ext cx="288032" cy="822004"/>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Tree>
    <p:extLst>
      <p:ext uri="{BB962C8B-B14F-4D97-AF65-F5344CB8AC3E}">
        <p14:creationId xmlns:p14="http://schemas.microsoft.com/office/powerpoint/2010/main" val="269806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FD1B1BA-85A6-7E49-ACDA-4EBE258A4135}"/>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4" name="Slide Number Placeholder 3">
            <a:extLst>
              <a:ext uri="{FF2B5EF4-FFF2-40B4-BE49-F238E27FC236}">
                <a16:creationId xmlns:a16="http://schemas.microsoft.com/office/drawing/2014/main" id="{FEBE0B8B-809F-8149-B439-579A19C57723}"/>
              </a:ext>
            </a:extLst>
          </p:cNvPr>
          <p:cNvSpPr>
            <a:spLocks noGrp="1"/>
          </p:cNvSpPr>
          <p:nvPr>
            <p:ph type="sldNum" sz="quarter" idx="12"/>
          </p:nvPr>
        </p:nvSpPr>
        <p:spPr/>
        <p:txBody>
          <a:bodyPr/>
          <a:lstStyle/>
          <a:p>
            <a:fld id="{442AD375-037F-43D0-B059-5172DA06796A}" type="slidenum">
              <a:rPr lang="de-CH" smtClean="0"/>
              <a:pPr/>
              <a:t>16</a:t>
            </a:fld>
            <a:endParaRPr lang="de-CH"/>
          </a:p>
        </p:txBody>
      </p:sp>
      <p:sp>
        <p:nvSpPr>
          <p:cNvPr id="5" name="Title 4">
            <a:extLst>
              <a:ext uri="{FF2B5EF4-FFF2-40B4-BE49-F238E27FC236}">
                <a16:creationId xmlns:a16="http://schemas.microsoft.com/office/drawing/2014/main" id="{A92E1143-4EB1-7844-B928-627A2B5B5256}"/>
              </a:ext>
            </a:extLst>
          </p:cNvPr>
          <p:cNvSpPr>
            <a:spLocks noGrp="1"/>
          </p:cNvSpPr>
          <p:nvPr>
            <p:ph type="title"/>
          </p:nvPr>
        </p:nvSpPr>
        <p:spPr/>
        <p:txBody>
          <a:bodyPr/>
          <a:lstStyle/>
          <a:p>
            <a:r>
              <a:rPr lang="en-CH"/>
              <a:t>Maturity Levels</a:t>
            </a:r>
          </a:p>
        </p:txBody>
      </p:sp>
      <p:sp>
        <p:nvSpPr>
          <p:cNvPr id="6" name="Textplatzhalter 2">
            <a:extLst>
              <a:ext uri="{FF2B5EF4-FFF2-40B4-BE49-F238E27FC236}">
                <a16:creationId xmlns:a16="http://schemas.microsoft.com/office/drawing/2014/main" id="{79898372-D9BC-4A43-9E35-9552E583C99E}"/>
              </a:ext>
            </a:extLst>
          </p:cNvPr>
          <p:cNvSpPr>
            <a:spLocks noGrp="1"/>
          </p:cNvSpPr>
          <p:nvPr>
            <p:ph idx="1"/>
          </p:nvPr>
        </p:nvSpPr>
        <p:spPr>
          <a:xfrm>
            <a:off x="467543" y="1017300"/>
            <a:ext cx="8208541" cy="3240088"/>
          </a:xfrm>
        </p:spPr>
        <p:txBody>
          <a:bodyPr>
            <a:normAutofit lnSpcReduction="10000"/>
          </a:bodyPr>
          <a:lstStyle/>
          <a:p>
            <a:r>
              <a:rPr lang="de-CH" sz="1600" b="1" err="1"/>
              <a:t>Awarness</a:t>
            </a:r>
            <a:r>
              <a:rPr lang="de-CH" sz="1600"/>
              <a:t>. </a:t>
            </a:r>
            <a:r>
              <a:rPr lang="de-CH" sz="1600" err="1"/>
              <a:t>About</a:t>
            </a:r>
            <a:r>
              <a:rPr lang="de-CH" sz="1600"/>
              <a:t> </a:t>
            </a:r>
            <a:r>
              <a:rPr lang="de-CH" sz="1600" u="sng"/>
              <a:t>75% </a:t>
            </a:r>
            <a:r>
              <a:rPr lang="de-CH" sz="1600" u="sng" err="1"/>
              <a:t>of</a:t>
            </a:r>
            <a:r>
              <a:rPr lang="de-CH" sz="1600" u="sng"/>
              <a:t> Gartner </a:t>
            </a:r>
            <a:r>
              <a:rPr lang="de-CH" sz="1600" u="sng" err="1"/>
              <a:t>clients</a:t>
            </a:r>
            <a:r>
              <a:rPr lang="de-CH" sz="1600" u="sng"/>
              <a:t> </a:t>
            </a:r>
            <a:r>
              <a:rPr lang="de-CH" sz="1600" err="1"/>
              <a:t>are</a:t>
            </a:r>
            <a:r>
              <a:rPr lang="de-CH" sz="1600"/>
              <a:t> </a:t>
            </a:r>
            <a:r>
              <a:rPr lang="de-CH" sz="1600" err="1"/>
              <a:t>here</a:t>
            </a:r>
            <a:r>
              <a:rPr lang="de-CH" sz="1600"/>
              <a:t>. </a:t>
            </a:r>
            <a:r>
              <a:rPr lang="de-CH" sz="1600" i="1"/>
              <a:t>Internal </a:t>
            </a:r>
            <a:r>
              <a:rPr lang="de-CH" sz="1600" i="1" err="1"/>
              <a:t>conversations</a:t>
            </a:r>
            <a:r>
              <a:rPr lang="de-CH" sz="1600" i="1"/>
              <a:t> </a:t>
            </a:r>
            <a:r>
              <a:rPr lang="de-CH" sz="1600" i="1" err="1"/>
              <a:t>about</a:t>
            </a:r>
            <a:r>
              <a:rPr lang="de-CH" sz="1600" i="1"/>
              <a:t> AI </a:t>
            </a:r>
            <a:r>
              <a:rPr lang="de-CH" sz="1600" i="1" err="1"/>
              <a:t>are</a:t>
            </a:r>
            <a:r>
              <a:rPr lang="de-CH" sz="1600" i="1"/>
              <a:t> ad hoc </a:t>
            </a:r>
            <a:r>
              <a:rPr lang="de-CH" sz="1600" i="1" err="1"/>
              <a:t>and</a:t>
            </a:r>
            <a:r>
              <a:rPr lang="de-CH" sz="1600" i="1"/>
              <a:t> </a:t>
            </a:r>
            <a:r>
              <a:rPr lang="de-CH" sz="1600" i="1" err="1"/>
              <a:t>speculative</a:t>
            </a:r>
            <a:r>
              <a:rPr lang="de-CH" sz="1600" i="1"/>
              <a:t>. </a:t>
            </a:r>
            <a:r>
              <a:rPr lang="de-CH" sz="1600" i="1" err="1"/>
              <a:t>No</a:t>
            </a:r>
            <a:r>
              <a:rPr lang="de-CH" sz="1600" i="1"/>
              <a:t> </a:t>
            </a:r>
            <a:r>
              <a:rPr lang="de-CH" sz="1600" i="1" err="1"/>
              <a:t>experimentation</a:t>
            </a:r>
            <a:r>
              <a:rPr lang="de-CH" sz="1600" i="1"/>
              <a:t> </a:t>
            </a:r>
            <a:r>
              <a:rPr lang="de-CH" sz="1600" i="1" err="1"/>
              <a:t>or</a:t>
            </a:r>
            <a:r>
              <a:rPr lang="de-CH" sz="1600" i="1"/>
              <a:t> </a:t>
            </a:r>
            <a:r>
              <a:rPr lang="de-CH" sz="1600" i="1" err="1"/>
              <a:t>pilot</a:t>
            </a:r>
            <a:r>
              <a:rPr lang="de-CH" sz="1600" i="1"/>
              <a:t> </a:t>
            </a:r>
            <a:r>
              <a:rPr lang="de-CH" sz="1600" i="1" err="1"/>
              <a:t>projects</a:t>
            </a:r>
            <a:r>
              <a:rPr lang="de-CH" sz="1600" i="1"/>
              <a:t> </a:t>
            </a:r>
            <a:r>
              <a:rPr lang="de-CH" sz="1600" i="1" err="1"/>
              <a:t>yet</a:t>
            </a:r>
            <a:r>
              <a:rPr lang="de-CH" sz="1600"/>
              <a:t>.</a:t>
            </a:r>
          </a:p>
          <a:p>
            <a:r>
              <a:rPr lang="de-CH" sz="1600" b="1" err="1"/>
              <a:t>Active</a:t>
            </a:r>
            <a:r>
              <a:rPr lang="de-CH" sz="1600"/>
              <a:t>. </a:t>
            </a:r>
            <a:r>
              <a:rPr lang="de-CH" sz="1600" err="1"/>
              <a:t>About</a:t>
            </a:r>
            <a:r>
              <a:rPr lang="de-CH" sz="1600"/>
              <a:t> </a:t>
            </a:r>
            <a:r>
              <a:rPr lang="de-CH" sz="1600" u="sng"/>
              <a:t>20% </a:t>
            </a:r>
            <a:r>
              <a:rPr lang="de-CH" sz="1600" u="sng" err="1"/>
              <a:t>of</a:t>
            </a:r>
            <a:r>
              <a:rPr lang="de-CH" sz="1600" u="sng"/>
              <a:t> Gartner </a:t>
            </a:r>
            <a:r>
              <a:rPr lang="de-CH" sz="1600" u="sng" err="1"/>
              <a:t>clients</a:t>
            </a:r>
            <a:r>
              <a:rPr lang="de-CH" sz="1600"/>
              <a:t> </a:t>
            </a:r>
            <a:r>
              <a:rPr lang="de-CH" sz="1600" err="1"/>
              <a:t>are</a:t>
            </a:r>
            <a:r>
              <a:rPr lang="de-CH" sz="1600"/>
              <a:t> </a:t>
            </a:r>
            <a:r>
              <a:rPr lang="de-CH" sz="1600" err="1"/>
              <a:t>here</a:t>
            </a:r>
            <a:r>
              <a:rPr lang="de-CH" sz="1600"/>
              <a:t>. </a:t>
            </a:r>
            <a:r>
              <a:rPr lang="de-CH" sz="1600" i="1"/>
              <a:t>Initial </a:t>
            </a:r>
            <a:r>
              <a:rPr lang="de-CH" sz="1600" i="1" err="1"/>
              <a:t>proof-of-concept</a:t>
            </a:r>
            <a:r>
              <a:rPr lang="de-CH" sz="1600" i="1"/>
              <a:t> </a:t>
            </a:r>
            <a:r>
              <a:rPr lang="de-CH" sz="1600" i="1" err="1"/>
              <a:t>project</a:t>
            </a:r>
            <a:r>
              <a:rPr lang="de-CH" sz="1600" i="1"/>
              <a:t> </a:t>
            </a:r>
            <a:r>
              <a:rPr lang="de-CH" sz="1600" i="1" err="1"/>
              <a:t>plans</a:t>
            </a:r>
            <a:r>
              <a:rPr lang="de-CH" sz="1600" i="1"/>
              <a:t> </a:t>
            </a:r>
            <a:r>
              <a:rPr lang="de-CH" sz="1600" i="1" err="1"/>
              <a:t>are</a:t>
            </a:r>
            <a:r>
              <a:rPr lang="de-CH" sz="1600" i="1"/>
              <a:t> </a:t>
            </a:r>
            <a:r>
              <a:rPr lang="de-CH" sz="1600" i="1" err="1"/>
              <a:t>drafted</a:t>
            </a:r>
            <a:r>
              <a:rPr lang="de-CH" sz="1600" i="1"/>
              <a:t> </a:t>
            </a:r>
            <a:r>
              <a:rPr lang="de-CH" sz="1600" i="1" err="1"/>
              <a:t>and</a:t>
            </a:r>
            <a:r>
              <a:rPr lang="de-CH" sz="1600" i="1"/>
              <a:t> </a:t>
            </a:r>
            <a:r>
              <a:rPr lang="de-CH" sz="1600" i="1" err="1"/>
              <a:t>may</a:t>
            </a:r>
            <a:r>
              <a:rPr lang="de-CH" sz="1600" i="1"/>
              <a:t> </a:t>
            </a:r>
            <a:r>
              <a:rPr lang="de-CH" sz="1600" i="1" err="1"/>
              <a:t>be</a:t>
            </a:r>
            <a:r>
              <a:rPr lang="de-CH" sz="1600" i="1"/>
              <a:t> in </a:t>
            </a:r>
            <a:r>
              <a:rPr lang="de-CH" sz="1600" i="1" err="1"/>
              <a:t>pilot</a:t>
            </a:r>
            <a:r>
              <a:rPr lang="de-CH" sz="1600" i="1"/>
              <a:t>. An informal </a:t>
            </a:r>
            <a:r>
              <a:rPr lang="de-CH" sz="1600" i="1" err="1"/>
              <a:t>community</a:t>
            </a:r>
            <a:r>
              <a:rPr lang="de-CH" sz="1600" i="1"/>
              <a:t> </a:t>
            </a:r>
            <a:r>
              <a:rPr lang="de-CH" sz="1600" i="1" err="1"/>
              <a:t>of</a:t>
            </a:r>
            <a:r>
              <a:rPr lang="de-CH" sz="1600" i="1"/>
              <a:t> </a:t>
            </a:r>
            <a:r>
              <a:rPr lang="de-CH" sz="1600" i="1" err="1"/>
              <a:t>practices</a:t>
            </a:r>
            <a:r>
              <a:rPr lang="de-CH" sz="1600" i="1"/>
              <a:t> </a:t>
            </a:r>
            <a:r>
              <a:rPr lang="de-CH" sz="1600" i="1" err="1"/>
              <a:t>may</a:t>
            </a:r>
            <a:r>
              <a:rPr lang="de-CH" sz="1600" i="1"/>
              <a:t> </a:t>
            </a:r>
            <a:r>
              <a:rPr lang="de-CH" sz="1600" i="1" err="1"/>
              <a:t>have</a:t>
            </a:r>
            <a:r>
              <a:rPr lang="de-CH" sz="1600" i="1"/>
              <a:t> </a:t>
            </a:r>
            <a:r>
              <a:rPr lang="de-CH" sz="1600" i="1" err="1"/>
              <a:t>met</a:t>
            </a:r>
            <a:r>
              <a:rPr lang="de-CH" sz="1600" i="1"/>
              <a:t> a </a:t>
            </a:r>
            <a:r>
              <a:rPr lang="de-CH" sz="1600" i="1" err="1"/>
              <a:t>few</a:t>
            </a:r>
            <a:r>
              <a:rPr lang="de-CH" sz="1600" i="1"/>
              <a:t> </a:t>
            </a:r>
            <a:r>
              <a:rPr lang="de-CH" sz="1600" i="1" err="1"/>
              <a:t>times</a:t>
            </a:r>
            <a:r>
              <a:rPr lang="de-CH" sz="1600" i="1"/>
              <a:t> </a:t>
            </a:r>
            <a:r>
              <a:rPr lang="de-CH" sz="1600" i="1" err="1"/>
              <a:t>for</a:t>
            </a:r>
            <a:r>
              <a:rPr lang="de-CH" sz="1600" i="1"/>
              <a:t> </a:t>
            </a:r>
            <a:r>
              <a:rPr lang="de-CH" sz="1600" i="1" err="1"/>
              <a:t>knowledge</a:t>
            </a:r>
            <a:r>
              <a:rPr lang="de-CH" sz="1600" i="1"/>
              <a:t> </a:t>
            </a:r>
            <a:r>
              <a:rPr lang="de-CH" sz="1600" i="1" err="1"/>
              <a:t>sharing</a:t>
            </a:r>
            <a:r>
              <a:rPr lang="de-CH" sz="1600" i="1"/>
              <a:t> </a:t>
            </a:r>
            <a:r>
              <a:rPr lang="de-CH" sz="1600" i="1" err="1"/>
              <a:t>and</a:t>
            </a:r>
            <a:r>
              <a:rPr lang="de-CH" sz="1600" i="1"/>
              <a:t> </a:t>
            </a:r>
            <a:r>
              <a:rPr lang="de-CH" sz="1600" i="1" err="1"/>
              <a:t>early</a:t>
            </a:r>
            <a:r>
              <a:rPr lang="de-CH" sz="1600" i="1"/>
              <a:t> </a:t>
            </a:r>
            <a:r>
              <a:rPr lang="de-CH" sz="1600" i="1" err="1"/>
              <a:t>efforts</a:t>
            </a:r>
            <a:r>
              <a:rPr lang="de-CH" sz="1600" i="1"/>
              <a:t>.</a:t>
            </a:r>
          </a:p>
          <a:p>
            <a:r>
              <a:rPr lang="de-CH" sz="1600" b="1"/>
              <a:t>Operational</a:t>
            </a:r>
            <a:r>
              <a:rPr lang="de-CH" sz="1600"/>
              <a:t>. </a:t>
            </a:r>
            <a:r>
              <a:rPr lang="de-CH" sz="1600" err="1"/>
              <a:t>About</a:t>
            </a:r>
            <a:r>
              <a:rPr lang="de-CH" sz="1600"/>
              <a:t> </a:t>
            </a:r>
            <a:r>
              <a:rPr lang="de-CH" sz="1600" u="sng"/>
              <a:t>5% </a:t>
            </a:r>
            <a:r>
              <a:rPr lang="de-CH" sz="1600" u="sng" err="1"/>
              <a:t>of</a:t>
            </a:r>
            <a:r>
              <a:rPr lang="de-CH" sz="1600" u="sng"/>
              <a:t> Gartner </a:t>
            </a:r>
            <a:r>
              <a:rPr lang="de-CH" sz="1600" err="1"/>
              <a:t>clients</a:t>
            </a:r>
            <a:r>
              <a:rPr lang="de-CH" sz="1600"/>
              <a:t> </a:t>
            </a:r>
            <a:r>
              <a:rPr lang="de-CH" sz="1600" err="1"/>
              <a:t>are</a:t>
            </a:r>
            <a:r>
              <a:rPr lang="de-CH" sz="1600"/>
              <a:t> </a:t>
            </a:r>
            <a:r>
              <a:rPr lang="de-CH" sz="1600" err="1"/>
              <a:t>here</a:t>
            </a:r>
            <a:r>
              <a:rPr lang="de-CH" sz="1600"/>
              <a:t>. </a:t>
            </a:r>
            <a:r>
              <a:rPr lang="de-CH" sz="1600" i="1"/>
              <a:t>The </a:t>
            </a:r>
            <a:r>
              <a:rPr lang="de-CH" sz="1600" i="1" err="1"/>
              <a:t>first</a:t>
            </a:r>
            <a:r>
              <a:rPr lang="de-CH" sz="1600" i="1"/>
              <a:t> AI </a:t>
            </a:r>
            <a:r>
              <a:rPr lang="de-CH" sz="1600" i="1" err="1"/>
              <a:t>projects</a:t>
            </a:r>
            <a:r>
              <a:rPr lang="de-CH" sz="1600" i="1"/>
              <a:t> </a:t>
            </a:r>
            <a:r>
              <a:rPr lang="de-CH" sz="1600" i="1" err="1"/>
              <a:t>are</a:t>
            </a:r>
            <a:r>
              <a:rPr lang="de-CH" sz="1600" i="1"/>
              <a:t> in </a:t>
            </a:r>
            <a:r>
              <a:rPr lang="de-CH" sz="1600" i="1" err="1"/>
              <a:t>production</a:t>
            </a:r>
            <a:r>
              <a:rPr lang="de-CH" sz="1600" i="1"/>
              <a:t>. An </a:t>
            </a:r>
            <a:r>
              <a:rPr lang="de-CH" sz="1600" i="1" err="1"/>
              <a:t>executive</a:t>
            </a:r>
            <a:r>
              <a:rPr lang="de-CH" sz="1600" i="1"/>
              <a:t> </a:t>
            </a:r>
            <a:r>
              <a:rPr lang="de-CH" sz="1600" i="1" err="1"/>
              <a:t>sponsor</a:t>
            </a:r>
            <a:r>
              <a:rPr lang="de-CH" sz="1600" i="1"/>
              <a:t> </a:t>
            </a:r>
            <a:r>
              <a:rPr lang="de-CH" sz="1600" i="1" err="1"/>
              <a:t>exist</a:t>
            </a:r>
            <a:r>
              <a:rPr lang="de-CH" sz="1600" i="1"/>
              <a:t>. Budget </a:t>
            </a:r>
            <a:r>
              <a:rPr lang="de-CH" sz="1600" i="1" err="1"/>
              <a:t>for</a:t>
            </a:r>
            <a:r>
              <a:rPr lang="de-CH" sz="1600" i="1"/>
              <a:t> AI </a:t>
            </a:r>
            <a:r>
              <a:rPr lang="de-CH" sz="1600" i="1" err="1"/>
              <a:t>projects</a:t>
            </a:r>
            <a:r>
              <a:rPr lang="de-CH" sz="1600" i="1"/>
              <a:t> </a:t>
            </a:r>
            <a:r>
              <a:rPr lang="de-CH" sz="1600" i="1" err="1"/>
              <a:t>is</a:t>
            </a:r>
            <a:r>
              <a:rPr lang="de-CH" sz="1600" i="1"/>
              <a:t> </a:t>
            </a:r>
            <a:r>
              <a:rPr lang="de-CH" sz="1600" i="1" err="1"/>
              <a:t>available</a:t>
            </a:r>
            <a:r>
              <a:rPr lang="de-CH" sz="1600" i="1"/>
              <a:t>. A </a:t>
            </a:r>
            <a:r>
              <a:rPr lang="de-CH" sz="1600" i="1" err="1"/>
              <a:t>CoE</a:t>
            </a:r>
            <a:r>
              <a:rPr lang="de-CH" sz="1600" i="1"/>
              <a:t> </a:t>
            </a:r>
            <a:r>
              <a:rPr lang="de-CH" sz="1600" i="1" err="1"/>
              <a:t>has</a:t>
            </a:r>
            <a:r>
              <a:rPr lang="de-CH" sz="1600" i="1"/>
              <a:t> </a:t>
            </a:r>
            <a:r>
              <a:rPr lang="de-CH" sz="1600" i="1" err="1"/>
              <a:t>been</a:t>
            </a:r>
            <a:r>
              <a:rPr lang="de-CH" sz="1600" i="1"/>
              <a:t> </a:t>
            </a:r>
            <a:r>
              <a:rPr lang="de-CH" sz="1600" i="1" err="1"/>
              <a:t>instantiated</a:t>
            </a:r>
            <a:r>
              <a:rPr lang="de-CH" sz="1600" i="1"/>
              <a:t>.</a:t>
            </a:r>
          </a:p>
          <a:p>
            <a:r>
              <a:rPr lang="de-CH" sz="1600" b="1" err="1"/>
              <a:t>Systemic</a:t>
            </a:r>
            <a:r>
              <a:rPr lang="de-CH" sz="1600"/>
              <a:t>. </a:t>
            </a:r>
            <a:r>
              <a:rPr lang="de-CH" sz="1600" err="1"/>
              <a:t>Fewer</a:t>
            </a:r>
            <a:r>
              <a:rPr lang="de-CH" sz="1600"/>
              <a:t> </a:t>
            </a:r>
            <a:r>
              <a:rPr lang="de-CH" sz="1600" err="1"/>
              <a:t>than</a:t>
            </a:r>
            <a:r>
              <a:rPr lang="de-CH" sz="1600"/>
              <a:t> </a:t>
            </a:r>
            <a:r>
              <a:rPr lang="de-CH" sz="1600" u="sng"/>
              <a:t>100 Gartner </a:t>
            </a:r>
            <a:r>
              <a:rPr lang="de-CH" sz="1600" u="sng" err="1"/>
              <a:t>clients</a:t>
            </a:r>
            <a:r>
              <a:rPr lang="de-CH" sz="1600" u="sng"/>
              <a:t> </a:t>
            </a:r>
            <a:r>
              <a:rPr lang="de-CH" sz="1600" err="1"/>
              <a:t>are</a:t>
            </a:r>
            <a:r>
              <a:rPr lang="de-CH" sz="1600"/>
              <a:t> </a:t>
            </a:r>
            <a:r>
              <a:rPr lang="de-CH" sz="1600" err="1"/>
              <a:t>here</a:t>
            </a:r>
            <a:r>
              <a:rPr lang="de-CH" sz="1600"/>
              <a:t>. </a:t>
            </a:r>
            <a:r>
              <a:rPr lang="de-CH" sz="1600" i="1"/>
              <a:t>AI </a:t>
            </a:r>
            <a:r>
              <a:rPr lang="de-CH" sz="1600" i="1" err="1"/>
              <a:t>new</a:t>
            </a:r>
            <a:r>
              <a:rPr lang="de-CH" sz="1600" i="1"/>
              <a:t> digital </a:t>
            </a:r>
            <a:r>
              <a:rPr lang="de-CH" sz="1600" i="1" err="1"/>
              <a:t>projects</a:t>
            </a:r>
            <a:r>
              <a:rPr lang="de-CH" sz="1600" i="1"/>
              <a:t>, </a:t>
            </a:r>
            <a:r>
              <a:rPr lang="de-CH" sz="1600" i="1" err="1"/>
              <a:t>including</a:t>
            </a:r>
            <a:r>
              <a:rPr lang="de-CH" sz="1600" i="1"/>
              <a:t> </a:t>
            </a:r>
            <a:r>
              <a:rPr lang="de-CH" sz="1600" i="1" err="1"/>
              <a:t>process</a:t>
            </a:r>
            <a:r>
              <a:rPr lang="de-CH" sz="1600" i="1"/>
              <a:t> </a:t>
            </a:r>
            <a:r>
              <a:rPr lang="de-CH" sz="1600" i="1" err="1"/>
              <a:t>overhauls</a:t>
            </a:r>
            <a:r>
              <a:rPr lang="de-CH" sz="1600" i="1"/>
              <a:t>. New </a:t>
            </a:r>
            <a:r>
              <a:rPr lang="de-CH" sz="1600" i="1" err="1"/>
              <a:t>products</a:t>
            </a:r>
            <a:r>
              <a:rPr lang="de-CH" sz="1600" i="1"/>
              <a:t> </a:t>
            </a:r>
            <a:r>
              <a:rPr lang="de-CH" sz="1600" i="1" err="1"/>
              <a:t>have</a:t>
            </a:r>
            <a:r>
              <a:rPr lang="de-CH" sz="1600" i="1"/>
              <a:t> AI </a:t>
            </a:r>
            <a:r>
              <a:rPr lang="de-CH" sz="1600" i="1" err="1"/>
              <a:t>embedded</a:t>
            </a:r>
            <a:endParaRPr lang="de-CH" sz="1600" i="1"/>
          </a:p>
          <a:p>
            <a:r>
              <a:rPr lang="de-CH" sz="1600" b="1" err="1"/>
              <a:t>Transformational</a:t>
            </a:r>
            <a:r>
              <a:rPr lang="de-CH" sz="1600"/>
              <a:t>. </a:t>
            </a:r>
            <a:r>
              <a:rPr lang="de-CH" sz="1600" err="1"/>
              <a:t>Fewer</a:t>
            </a:r>
            <a:r>
              <a:rPr lang="de-CH" sz="1600"/>
              <a:t> </a:t>
            </a:r>
            <a:r>
              <a:rPr lang="de-CH" sz="1600" err="1"/>
              <a:t>than</a:t>
            </a:r>
            <a:r>
              <a:rPr lang="de-CH" sz="1600"/>
              <a:t> </a:t>
            </a:r>
            <a:r>
              <a:rPr lang="de-CH" sz="1600" u="sng"/>
              <a:t>10 Gartner </a:t>
            </a:r>
            <a:r>
              <a:rPr lang="de-CH" sz="1600" u="sng" err="1"/>
              <a:t>clients</a:t>
            </a:r>
            <a:r>
              <a:rPr lang="de-CH" sz="1600" u="sng"/>
              <a:t> </a:t>
            </a:r>
            <a:r>
              <a:rPr lang="de-CH" sz="1600" err="1"/>
              <a:t>are</a:t>
            </a:r>
            <a:r>
              <a:rPr lang="de-CH" sz="1600"/>
              <a:t> </a:t>
            </a:r>
            <a:r>
              <a:rPr lang="de-CH" sz="1600" err="1"/>
              <a:t>here</a:t>
            </a:r>
            <a:r>
              <a:rPr lang="de-CH" sz="1600" i="1"/>
              <a:t>. AI </a:t>
            </a:r>
            <a:r>
              <a:rPr lang="de-CH" sz="1600" i="1" err="1"/>
              <a:t>is</a:t>
            </a:r>
            <a:r>
              <a:rPr lang="de-CH" sz="1600" i="1"/>
              <a:t> </a:t>
            </a:r>
            <a:r>
              <a:rPr lang="de-CH" sz="1600" i="1" err="1"/>
              <a:t>routine</a:t>
            </a:r>
            <a:r>
              <a:rPr lang="de-CH" sz="1600" i="1"/>
              <a:t> </a:t>
            </a:r>
            <a:r>
              <a:rPr lang="de-CH" sz="1600" i="1" err="1"/>
              <a:t>and</a:t>
            </a:r>
            <a:r>
              <a:rPr lang="de-CH" sz="1600" i="1"/>
              <a:t> </a:t>
            </a:r>
            <a:r>
              <a:rPr lang="de-CH" sz="1600" i="1" err="1"/>
              <a:t>expected</a:t>
            </a:r>
            <a:r>
              <a:rPr lang="de-CH" sz="1600" i="1"/>
              <a:t>. All </a:t>
            </a:r>
            <a:r>
              <a:rPr lang="de-CH" sz="1600" i="1" err="1"/>
              <a:t>workers</a:t>
            </a:r>
            <a:r>
              <a:rPr lang="de-CH" sz="1600" i="1"/>
              <a:t> </a:t>
            </a:r>
            <a:r>
              <a:rPr lang="de-CH" sz="1600" i="1" err="1"/>
              <a:t>are</a:t>
            </a:r>
            <a:r>
              <a:rPr lang="de-CH" sz="1600" i="1"/>
              <a:t> </a:t>
            </a:r>
            <a:r>
              <a:rPr lang="de-CH" sz="1600" i="1" err="1"/>
              <a:t>trained</a:t>
            </a:r>
            <a:r>
              <a:rPr lang="de-CH" sz="1600" i="1"/>
              <a:t> in </a:t>
            </a:r>
            <a:r>
              <a:rPr lang="de-CH" sz="1600" i="1" err="1"/>
              <a:t>and</a:t>
            </a:r>
            <a:r>
              <a:rPr lang="de-CH" sz="1600" i="1"/>
              <a:t> </a:t>
            </a:r>
            <a:r>
              <a:rPr lang="de-CH" sz="1600" i="1" err="1"/>
              <a:t>understand</a:t>
            </a:r>
            <a:r>
              <a:rPr lang="de-CH" sz="1600" i="1"/>
              <a:t> AI.</a:t>
            </a:r>
          </a:p>
        </p:txBody>
      </p:sp>
      <p:sp>
        <p:nvSpPr>
          <p:cNvPr id="8" name="TextBox 7">
            <a:extLst>
              <a:ext uri="{FF2B5EF4-FFF2-40B4-BE49-F238E27FC236}">
                <a16:creationId xmlns:a16="http://schemas.microsoft.com/office/drawing/2014/main" id="{945E9870-9273-B144-8CC5-6968C02F18EF}"/>
              </a:ext>
            </a:extLst>
          </p:cNvPr>
          <p:cNvSpPr txBox="1"/>
          <p:nvPr/>
        </p:nvSpPr>
        <p:spPr>
          <a:xfrm>
            <a:off x="242421" y="4507461"/>
            <a:ext cx="7910383" cy="230832"/>
          </a:xfrm>
          <a:prstGeom prst="rect">
            <a:avLst/>
          </a:prstGeom>
          <a:noFill/>
        </p:spPr>
        <p:txBody>
          <a:bodyPr wrap="square">
            <a:spAutoFit/>
          </a:bodyPr>
          <a:lstStyle/>
          <a:p>
            <a:r>
              <a:rPr lang="de-CH" sz="900"/>
              <a:t>Source: Gartner, «</a:t>
            </a:r>
            <a:r>
              <a:rPr lang="de-CH" sz="900" err="1"/>
              <a:t>Artificial</a:t>
            </a:r>
            <a:r>
              <a:rPr lang="de-CH" sz="900"/>
              <a:t> </a:t>
            </a:r>
            <a:r>
              <a:rPr lang="de-CH" sz="900" err="1"/>
              <a:t>intelligence</a:t>
            </a:r>
            <a:r>
              <a:rPr lang="de-CH" sz="900"/>
              <a:t> </a:t>
            </a:r>
            <a:r>
              <a:rPr lang="de-CH" sz="900" err="1"/>
              <a:t>Maturity</a:t>
            </a:r>
            <a:r>
              <a:rPr lang="de-CH" sz="900"/>
              <a:t> Model», https://www.gartner.com/en/documents/3982174/artificial-intelligence-maturity-model</a:t>
            </a:r>
            <a:endParaRPr lang="en-CH" sz="900"/>
          </a:p>
        </p:txBody>
      </p:sp>
    </p:spTree>
    <p:extLst>
      <p:ext uri="{BB962C8B-B14F-4D97-AF65-F5344CB8AC3E}">
        <p14:creationId xmlns:p14="http://schemas.microsoft.com/office/powerpoint/2010/main" val="1392195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AFB579D1-89D9-4148-BB97-6D31B94CE68D}"/>
              </a:ext>
            </a:extLst>
          </p:cNvPr>
          <p:cNvGraphicFramePr>
            <a:graphicFrameLocks noGrp="1"/>
          </p:cNvGraphicFramePr>
          <p:nvPr>
            <p:ph idx="1"/>
            <p:extLst>
              <p:ext uri="{D42A27DB-BD31-4B8C-83A1-F6EECF244321}">
                <p14:modId xmlns:p14="http://schemas.microsoft.com/office/powerpoint/2010/main" val="4127333361"/>
              </p:ext>
            </p:extLst>
          </p:nvPr>
        </p:nvGraphicFramePr>
        <p:xfrm>
          <a:off x="857713" y="1032674"/>
          <a:ext cx="7776096" cy="3240087"/>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a:extLst>
              <a:ext uri="{FF2B5EF4-FFF2-40B4-BE49-F238E27FC236}">
                <a16:creationId xmlns:a16="http://schemas.microsoft.com/office/drawing/2014/main" id="{03421A65-2D04-9F41-A305-97D3B278E265}"/>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4" name="Slide Number Placeholder 3">
            <a:extLst>
              <a:ext uri="{FF2B5EF4-FFF2-40B4-BE49-F238E27FC236}">
                <a16:creationId xmlns:a16="http://schemas.microsoft.com/office/drawing/2014/main" id="{9BADEC2F-CD59-7248-A986-68DEA2874B3B}"/>
              </a:ext>
            </a:extLst>
          </p:cNvPr>
          <p:cNvSpPr>
            <a:spLocks noGrp="1"/>
          </p:cNvSpPr>
          <p:nvPr>
            <p:ph type="sldNum" sz="quarter" idx="12"/>
          </p:nvPr>
        </p:nvSpPr>
        <p:spPr/>
        <p:txBody>
          <a:bodyPr/>
          <a:lstStyle/>
          <a:p>
            <a:fld id="{442AD375-037F-43D0-B059-5172DA06796A}" type="slidenum">
              <a:rPr lang="de-CH" smtClean="0"/>
              <a:pPr/>
              <a:t>17</a:t>
            </a:fld>
            <a:endParaRPr lang="de-CH"/>
          </a:p>
        </p:txBody>
      </p:sp>
      <p:sp>
        <p:nvSpPr>
          <p:cNvPr id="5" name="Title 4">
            <a:extLst>
              <a:ext uri="{FF2B5EF4-FFF2-40B4-BE49-F238E27FC236}">
                <a16:creationId xmlns:a16="http://schemas.microsoft.com/office/drawing/2014/main" id="{933A1740-6579-EB4F-A8A1-CEF51AA2236F}"/>
              </a:ext>
            </a:extLst>
          </p:cNvPr>
          <p:cNvSpPr>
            <a:spLocks noGrp="1"/>
          </p:cNvSpPr>
          <p:nvPr>
            <p:ph type="title"/>
          </p:nvPr>
        </p:nvSpPr>
        <p:spPr/>
        <p:txBody>
          <a:bodyPr/>
          <a:lstStyle/>
          <a:p>
            <a:r>
              <a:rPr lang="en-CH"/>
              <a:t>Importance of various aspects at various maturity levels*</a:t>
            </a:r>
          </a:p>
        </p:txBody>
      </p:sp>
      <p:cxnSp>
        <p:nvCxnSpPr>
          <p:cNvPr id="8" name="Straight Arrow Connector 7">
            <a:extLst>
              <a:ext uri="{FF2B5EF4-FFF2-40B4-BE49-F238E27FC236}">
                <a16:creationId xmlns:a16="http://schemas.microsoft.com/office/drawing/2014/main" id="{54216499-47F6-7643-A034-D35CCF8F0A9A}"/>
              </a:ext>
            </a:extLst>
          </p:cNvPr>
          <p:cNvCxnSpPr/>
          <p:nvPr/>
        </p:nvCxnSpPr>
        <p:spPr>
          <a:xfrm flipV="1">
            <a:off x="785705" y="1536556"/>
            <a:ext cx="0" cy="187220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108E86B-34C8-AA4E-A00F-108564489766}"/>
              </a:ext>
            </a:extLst>
          </p:cNvPr>
          <p:cNvSpPr txBox="1"/>
          <p:nvPr/>
        </p:nvSpPr>
        <p:spPr>
          <a:xfrm rot="16200000">
            <a:off x="-42299" y="2292727"/>
            <a:ext cx="1296144" cy="215850"/>
          </a:xfrm>
          <a:prstGeom prst="rect">
            <a:avLst/>
          </a:prstGeom>
          <a:noFill/>
        </p:spPr>
        <p:txBody>
          <a:bodyPr wrap="square" lIns="0" tIns="0" rIns="0" bIns="0" rtlCol="0">
            <a:spAutoFit/>
          </a:bodyPr>
          <a:lstStyle/>
          <a:p>
            <a:r>
              <a:rPr lang="en-CH"/>
              <a:t>IMPORTANCE</a:t>
            </a:r>
          </a:p>
        </p:txBody>
      </p:sp>
      <p:sp>
        <p:nvSpPr>
          <p:cNvPr id="11" name="TextBox 10">
            <a:extLst>
              <a:ext uri="{FF2B5EF4-FFF2-40B4-BE49-F238E27FC236}">
                <a16:creationId xmlns:a16="http://schemas.microsoft.com/office/drawing/2014/main" id="{A611B205-04B2-C443-BFE1-D4E7AE574866}"/>
              </a:ext>
            </a:extLst>
          </p:cNvPr>
          <p:cNvSpPr txBox="1"/>
          <p:nvPr/>
        </p:nvSpPr>
        <p:spPr>
          <a:xfrm>
            <a:off x="242421" y="4464619"/>
            <a:ext cx="3231654" cy="207749"/>
          </a:xfrm>
          <a:prstGeom prst="rect">
            <a:avLst/>
          </a:prstGeom>
          <a:noFill/>
        </p:spPr>
        <p:txBody>
          <a:bodyPr wrap="none" lIns="0" tIns="0" rIns="0" bIns="0" rtlCol="0">
            <a:spAutoFit/>
          </a:bodyPr>
          <a:lstStyle/>
          <a:p>
            <a:r>
              <a:rPr lang="en-CH"/>
              <a:t>* Note that the curves are only indicatives.</a:t>
            </a:r>
          </a:p>
        </p:txBody>
      </p:sp>
    </p:spTree>
    <p:extLst>
      <p:ext uri="{BB962C8B-B14F-4D97-AF65-F5344CB8AC3E}">
        <p14:creationId xmlns:p14="http://schemas.microsoft.com/office/powerpoint/2010/main" val="118930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9A28B-7B45-6C43-98EC-C876EC5653B7}"/>
              </a:ext>
            </a:extLst>
          </p:cNvPr>
          <p:cNvSpPr>
            <a:spLocks noGrp="1"/>
          </p:cNvSpPr>
          <p:nvPr>
            <p:ph type="ctrTitle"/>
          </p:nvPr>
        </p:nvSpPr>
        <p:spPr>
          <a:xfrm>
            <a:off x="447026" y="483518"/>
            <a:ext cx="6318331" cy="3811191"/>
          </a:xfrm>
        </p:spPr>
        <p:txBody>
          <a:bodyPr/>
          <a:lstStyle/>
          <a:p>
            <a:r>
              <a:rPr lang="en-CH"/>
              <a:t>AI for the sake of AI does not generate value*. </a:t>
            </a:r>
            <a:r>
              <a:rPr lang="en-CH" u="sng"/>
              <a:t>Only solving a problem generates value</a:t>
            </a:r>
            <a:r>
              <a:rPr lang="en-CH"/>
              <a:t>. Solving a problem with AI may only make value generation more efficient or allow to solve new problems.</a:t>
            </a:r>
          </a:p>
        </p:txBody>
      </p:sp>
      <p:sp>
        <p:nvSpPr>
          <p:cNvPr id="3" name="Footer Placeholder 2">
            <a:extLst>
              <a:ext uri="{FF2B5EF4-FFF2-40B4-BE49-F238E27FC236}">
                <a16:creationId xmlns:a16="http://schemas.microsoft.com/office/drawing/2014/main" id="{B3C9EE29-DE88-F640-A357-723C8BE7FB0C}"/>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4" name="Slide Number Placeholder 3">
            <a:extLst>
              <a:ext uri="{FF2B5EF4-FFF2-40B4-BE49-F238E27FC236}">
                <a16:creationId xmlns:a16="http://schemas.microsoft.com/office/drawing/2014/main" id="{07C6C7F3-0186-244D-A567-5AF8E98C15AE}"/>
              </a:ext>
            </a:extLst>
          </p:cNvPr>
          <p:cNvSpPr>
            <a:spLocks noGrp="1"/>
          </p:cNvSpPr>
          <p:nvPr>
            <p:ph type="sldNum" sz="quarter" idx="12"/>
          </p:nvPr>
        </p:nvSpPr>
        <p:spPr/>
        <p:txBody>
          <a:bodyPr/>
          <a:lstStyle/>
          <a:p>
            <a:fld id="{442AD375-037F-43D0-B059-5172DA06796A}" type="slidenum">
              <a:rPr lang="de-CH" smtClean="0"/>
              <a:pPr/>
              <a:t>18</a:t>
            </a:fld>
            <a:endParaRPr lang="de-CH"/>
          </a:p>
        </p:txBody>
      </p:sp>
      <p:sp>
        <p:nvSpPr>
          <p:cNvPr id="5" name="TextBox 4">
            <a:extLst>
              <a:ext uri="{FF2B5EF4-FFF2-40B4-BE49-F238E27FC236}">
                <a16:creationId xmlns:a16="http://schemas.microsoft.com/office/drawing/2014/main" id="{9072AF86-2247-5B4E-977B-C6ED1128A7CB}"/>
              </a:ext>
            </a:extLst>
          </p:cNvPr>
          <p:cNvSpPr txBox="1"/>
          <p:nvPr/>
        </p:nvSpPr>
        <p:spPr>
          <a:xfrm>
            <a:off x="467916" y="4452233"/>
            <a:ext cx="4847481" cy="207749"/>
          </a:xfrm>
          <a:prstGeom prst="rect">
            <a:avLst/>
          </a:prstGeom>
          <a:noFill/>
        </p:spPr>
        <p:txBody>
          <a:bodyPr wrap="none" lIns="0" tIns="0" rIns="0" bIns="0" rtlCol="0">
            <a:spAutoFit/>
          </a:bodyPr>
          <a:lstStyle/>
          <a:p>
            <a:r>
              <a:rPr lang="en-CH" dirty="0">
                <a:solidFill>
                  <a:schemeClr val="bg1"/>
                </a:solidFill>
              </a:rPr>
              <a:t>* Unless you are a research company or an acamdic institution.</a:t>
            </a:r>
          </a:p>
        </p:txBody>
      </p:sp>
    </p:spTree>
    <p:extLst>
      <p:ext uri="{BB962C8B-B14F-4D97-AF65-F5344CB8AC3E}">
        <p14:creationId xmlns:p14="http://schemas.microsoft.com/office/powerpoint/2010/main" val="1117603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B8EB-CCA0-2748-A27F-D4947F896575}"/>
              </a:ext>
            </a:extLst>
          </p:cNvPr>
          <p:cNvSpPr>
            <a:spLocks noGrp="1"/>
          </p:cNvSpPr>
          <p:nvPr>
            <p:ph type="ctrTitle"/>
          </p:nvPr>
        </p:nvSpPr>
        <p:spPr/>
        <p:txBody>
          <a:bodyPr/>
          <a:lstStyle/>
          <a:p>
            <a:r>
              <a:rPr lang="de-CH"/>
              <a:t>Skills and culture</a:t>
            </a:r>
            <a:endParaRPr lang="en-CH"/>
          </a:p>
        </p:txBody>
      </p:sp>
      <p:sp>
        <p:nvSpPr>
          <p:cNvPr id="4" name="Footer Placeholder 3">
            <a:extLst>
              <a:ext uri="{FF2B5EF4-FFF2-40B4-BE49-F238E27FC236}">
                <a16:creationId xmlns:a16="http://schemas.microsoft.com/office/drawing/2014/main" id="{75E00494-E242-6946-9CAD-6523224601DB}"/>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5" name="Slide Number Placeholder 4">
            <a:extLst>
              <a:ext uri="{FF2B5EF4-FFF2-40B4-BE49-F238E27FC236}">
                <a16:creationId xmlns:a16="http://schemas.microsoft.com/office/drawing/2014/main" id="{C951CA6F-268B-9C4E-AADF-434F005B2920}"/>
              </a:ext>
            </a:extLst>
          </p:cNvPr>
          <p:cNvSpPr>
            <a:spLocks noGrp="1"/>
          </p:cNvSpPr>
          <p:nvPr>
            <p:ph type="sldNum" sz="quarter" idx="12"/>
          </p:nvPr>
        </p:nvSpPr>
        <p:spPr/>
        <p:txBody>
          <a:bodyPr/>
          <a:lstStyle/>
          <a:p>
            <a:fld id="{442AD375-037F-43D0-B059-5172DA06796A}" type="slidenum">
              <a:rPr lang="de-CH" smtClean="0"/>
              <a:pPr/>
              <a:t>19</a:t>
            </a:fld>
            <a:endParaRPr lang="de-CH"/>
          </a:p>
        </p:txBody>
      </p:sp>
    </p:spTree>
    <p:extLst>
      <p:ext uri="{BB962C8B-B14F-4D97-AF65-F5344CB8AC3E}">
        <p14:creationId xmlns:p14="http://schemas.microsoft.com/office/powerpoint/2010/main" val="317741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CA6D94D-3BEA-4BA6-BEDC-6DFAC27E178E}"/>
              </a:ext>
            </a:extLst>
          </p:cNvPr>
          <p:cNvSpPr>
            <a:spLocks noGrp="1"/>
          </p:cNvSpPr>
          <p:nvPr>
            <p:ph idx="1"/>
          </p:nvPr>
        </p:nvSpPr>
        <p:spPr>
          <a:xfrm>
            <a:off x="464384" y="843558"/>
            <a:ext cx="8208541" cy="3636268"/>
          </a:xfrm>
        </p:spPr>
        <p:txBody>
          <a:bodyPr/>
          <a:lstStyle/>
          <a:p>
            <a:pPr marL="171450" indent="-171450">
              <a:buFont typeface="Arial" panose="020B0604020202020204" pitchFamily="34" charset="0"/>
              <a:buChar char="•"/>
            </a:pPr>
            <a:r>
              <a:rPr lang="de-CH" sz="1800" b="1"/>
              <a:t>Typical beginnings in AI</a:t>
            </a:r>
          </a:p>
          <a:p>
            <a:pPr marL="171450" indent="-171450">
              <a:buFont typeface="Arial" panose="020B0604020202020204" pitchFamily="34" charset="0"/>
              <a:buChar char="•"/>
            </a:pPr>
            <a:r>
              <a:rPr lang="de-CH" sz="1800" b="1"/>
              <a:t>AI glass ceiling </a:t>
            </a:r>
            <a:r>
              <a:rPr lang="de-CH" sz="1800"/>
              <a:t>– when bottom-up approaches fail</a:t>
            </a:r>
          </a:p>
          <a:p>
            <a:pPr marL="171450" indent="-171450">
              <a:buFont typeface="Arial" panose="020B0604020202020204" pitchFamily="34" charset="0"/>
              <a:buChar char="•"/>
            </a:pPr>
            <a:r>
              <a:rPr lang="de-CH" sz="1800" b="1"/>
              <a:t>Different maturity levels</a:t>
            </a:r>
          </a:p>
          <a:p>
            <a:pPr marL="171450" indent="-171450">
              <a:buFont typeface="Arial" panose="020B0604020202020204" pitchFamily="34" charset="0"/>
              <a:buChar char="•"/>
            </a:pPr>
            <a:r>
              <a:rPr lang="de-CH" sz="1800" b="1"/>
              <a:t>Skills and culture </a:t>
            </a:r>
            <a:r>
              <a:rPr lang="de-CH" sz="1800"/>
              <a:t>– talent retention is your greatest challenge</a:t>
            </a:r>
          </a:p>
          <a:p>
            <a:pPr marL="171450" indent="-171450">
              <a:buFont typeface="Arial" panose="020B0604020202020204" pitchFamily="34" charset="0"/>
              <a:buChar char="•"/>
            </a:pPr>
            <a:r>
              <a:rPr lang="de-CH" sz="1800" b="1"/>
              <a:t>Attracting talent and job profiles</a:t>
            </a:r>
            <a:r>
              <a:rPr lang="de-CH" sz="1800"/>
              <a:t> – do you have someone who knows what talent you need? </a:t>
            </a:r>
          </a:p>
          <a:p>
            <a:pPr marL="171450" indent="-171450">
              <a:buFont typeface="Arial" panose="020B0604020202020204" pitchFamily="34" charset="0"/>
              <a:buChar char="•"/>
            </a:pPr>
            <a:r>
              <a:rPr lang="de-CH" sz="1800" b="1"/>
              <a:t>Some examples of experiments and use-cases</a:t>
            </a:r>
          </a:p>
          <a:p>
            <a:pPr marL="171450" indent="-171450">
              <a:buFont typeface="Arial" panose="020B0604020202020204" pitchFamily="34" charset="0"/>
              <a:buChar char="•"/>
            </a:pPr>
            <a:r>
              <a:rPr lang="de-CH" sz="1800" b="1"/>
              <a:t>Bringing AI into our society: the Narratives &amp; Impact of National AI Regulations &amp; Strategies</a:t>
            </a:r>
          </a:p>
        </p:txBody>
      </p:sp>
      <p:sp>
        <p:nvSpPr>
          <p:cNvPr id="3" name="Fußzeilenplatzhalter 2">
            <a:extLst>
              <a:ext uri="{FF2B5EF4-FFF2-40B4-BE49-F238E27FC236}">
                <a16:creationId xmlns:a16="http://schemas.microsoft.com/office/drawing/2014/main" id="{8A6C2047-5AAC-425A-8B3F-9EA140D631E7}"/>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4" name="Foliennummernplatzhalter 3">
            <a:extLst>
              <a:ext uri="{FF2B5EF4-FFF2-40B4-BE49-F238E27FC236}">
                <a16:creationId xmlns:a16="http://schemas.microsoft.com/office/drawing/2014/main" id="{B3E1856D-3815-47E2-8877-1BF7C86DAAC4}"/>
              </a:ext>
            </a:extLst>
          </p:cNvPr>
          <p:cNvSpPr>
            <a:spLocks noGrp="1"/>
          </p:cNvSpPr>
          <p:nvPr>
            <p:ph type="sldNum" sz="quarter" idx="12"/>
          </p:nvPr>
        </p:nvSpPr>
        <p:spPr/>
        <p:txBody>
          <a:bodyPr/>
          <a:lstStyle/>
          <a:p>
            <a:fld id="{442AD375-037F-43D0-B059-5172DA06796A}" type="slidenum">
              <a:rPr lang="de-CH" smtClean="0"/>
              <a:pPr/>
              <a:t>2</a:t>
            </a:fld>
            <a:endParaRPr lang="de-CH"/>
          </a:p>
        </p:txBody>
      </p:sp>
      <p:sp>
        <p:nvSpPr>
          <p:cNvPr id="5" name="Titel 4">
            <a:extLst>
              <a:ext uri="{FF2B5EF4-FFF2-40B4-BE49-F238E27FC236}">
                <a16:creationId xmlns:a16="http://schemas.microsoft.com/office/drawing/2014/main" id="{CBACEBA5-BC26-46E7-B95C-E5AFADB85ABF}"/>
              </a:ext>
            </a:extLst>
          </p:cNvPr>
          <p:cNvSpPr>
            <a:spLocks noGrp="1"/>
          </p:cNvSpPr>
          <p:nvPr>
            <p:ph type="title"/>
          </p:nvPr>
        </p:nvSpPr>
        <p:spPr>
          <a:xfrm>
            <a:off x="464384" y="142213"/>
            <a:ext cx="8208542" cy="623887"/>
          </a:xfrm>
        </p:spPr>
        <p:txBody>
          <a:bodyPr/>
          <a:lstStyle/>
          <a:p>
            <a:r>
              <a:rPr lang="de-CH"/>
              <a:t>Topics / Agenda</a:t>
            </a:r>
          </a:p>
        </p:txBody>
      </p:sp>
    </p:spTree>
    <p:extLst>
      <p:ext uri="{BB962C8B-B14F-4D97-AF65-F5344CB8AC3E}">
        <p14:creationId xmlns:p14="http://schemas.microsoft.com/office/powerpoint/2010/main" val="1957597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A64934C-D517-6E45-A84F-E038DFCF83E5}"/>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4" name="Slide Number Placeholder 3">
            <a:extLst>
              <a:ext uri="{FF2B5EF4-FFF2-40B4-BE49-F238E27FC236}">
                <a16:creationId xmlns:a16="http://schemas.microsoft.com/office/drawing/2014/main" id="{FC5E7C15-6449-B943-9CD2-AC5DC638EE9F}"/>
              </a:ext>
            </a:extLst>
          </p:cNvPr>
          <p:cNvSpPr>
            <a:spLocks noGrp="1"/>
          </p:cNvSpPr>
          <p:nvPr>
            <p:ph type="sldNum" sz="quarter" idx="12"/>
          </p:nvPr>
        </p:nvSpPr>
        <p:spPr/>
        <p:txBody>
          <a:bodyPr/>
          <a:lstStyle/>
          <a:p>
            <a:fld id="{442AD375-037F-43D0-B059-5172DA06796A}" type="slidenum">
              <a:rPr lang="de-CH" smtClean="0"/>
              <a:pPr/>
              <a:t>20</a:t>
            </a:fld>
            <a:endParaRPr lang="de-CH"/>
          </a:p>
        </p:txBody>
      </p:sp>
      <p:sp>
        <p:nvSpPr>
          <p:cNvPr id="5" name="Title 4">
            <a:extLst>
              <a:ext uri="{FF2B5EF4-FFF2-40B4-BE49-F238E27FC236}">
                <a16:creationId xmlns:a16="http://schemas.microsoft.com/office/drawing/2014/main" id="{64F40D8F-D9E5-2C47-A1F2-0F70D7861838}"/>
              </a:ext>
            </a:extLst>
          </p:cNvPr>
          <p:cNvSpPr>
            <a:spLocks noGrp="1"/>
          </p:cNvSpPr>
          <p:nvPr>
            <p:ph type="title"/>
          </p:nvPr>
        </p:nvSpPr>
        <p:spPr/>
        <p:txBody>
          <a:bodyPr/>
          <a:lstStyle/>
          <a:p>
            <a:r>
              <a:rPr lang="en-CH"/>
              <a:t>Skills</a:t>
            </a:r>
          </a:p>
        </p:txBody>
      </p:sp>
      <p:pic>
        <p:nvPicPr>
          <p:cNvPr id="6" name="Grafik 1">
            <a:extLst>
              <a:ext uri="{FF2B5EF4-FFF2-40B4-BE49-F238E27FC236}">
                <a16:creationId xmlns:a16="http://schemas.microsoft.com/office/drawing/2014/main" id="{55A737F9-D5D0-CF49-B631-ADC0F7663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36" y="843558"/>
            <a:ext cx="8064525" cy="3700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0303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4454" y="293158"/>
            <a:ext cx="8294400" cy="615036"/>
          </a:xfrm>
        </p:spPr>
        <p:txBody>
          <a:bodyPr/>
          <a:lstStyle/>
          <a:p>
            <a:r>
              <a:rPr lang="de-CH" dirty="0"/>
              <a:t>Face </a:t>
            </a:r>
            <a:r>
              <a:rPr lang="de-CH" dirty="0" err="1"/>
              <a:t>recognition</a:t>
            </a:r>
            <a:r>
              <a:rPr lang="de-CH" dirty="0"/>
              <a:t> &amp; </a:t>
            </a:r>
            <a:r>
              <a:rPr lang="de-CH" dirty="0" err="1"/>
              <a:t>localization</a:t>
            </a:r>
            <a:endParaRPr lang="de-CH" dirty="0"/>
          </a:p>
        </p:txBody>
      </p:sp>
      <p:sp>
        <p:nvSpPr>
          <p:cNvPr id="7" name="Flussdiagramm: Mehrere Dokumente 6"/>
          <p:cNvSpPr/>
          <p:nvPr/>
        </p:nvSpPr>
        <p:spPr>
          <a:xfrm>
            <a:off x="691978" y="1339740"/>
            <a:ext cx="1060704" cy="758952"/>
          </a:xfrm>
          <a:prstGeom prst="flowChartMultidocumen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600" dirty="0"/>
              <a:t>Dataset</a:t>
            </a:r>
          </a:p>
        </p:txBody>
      </p:sp>
      <p:sp>
        <p:nvSpPr>
          <p:cNvPr id="8" name="Textfeld 7"/>
          <p:cNvSpPr txBox="1"/>
          <p:nvPr/>
        </p:nvSpPr>
        <p:spPr>
          <a:xfrm>
            <a:off x="303852" y="2117861"/>
            <a:ext cx="2897660" cy="661720"/>
          </a:xfrm>
          <a:prstGeom prst="rect">
            <a:avLst/>
          </a:prstGeom>
          <a:noFill/>
        </p:spPr>
        <p:txBody>
          <a:bodyPr wrap="square" rtlCol="0">
            <a:spAutoFit/>
          </a:bodyPr>
          <a:lstStyle/>
          <a:p>
            <a:pPr marL="285750" indent="-285750">
              <a:buFont typeface="Arial" panose="020B0604020202020204" pitchFamily="34" charset="0"/>
              <a:buChar char="•"/>
            </a:pPr>
            <a:r>
              <a:rPr lang="de-CH" sz="1400" dirty="0"/>
              <a:t>14’197’122 </a:t>
            </a:r>
            <a:r>
              <a:rPr lang="de-CH" sz="1400" dirty="0" err="1"/>
              <a:t>images</a:t>
            </a:r>
            <a:endParaRPr lang="de-CH" sz="1400" dirty="0"/>
          </a:p>
          <a:p>
            <a:pPr marL="285750" indent="-285750">
              <a:buFont typeface="Arial" panose="020B0604020202020204" pitchFamily="34" charset="0"/>
              <a:buChar char="•"/>
            </a:pPr>
            <a:r>
              <a:rPr lang="de-CH" sz="1400" dirty="0"/>
              <a:t>21841 different </a:t>
            </a:r>
            <a:r>
              <a:rPr lang="de-CH" sz="1400" dirty="0" err="1"/>
              <a:t>labels</a:t>
            </a:r>
            <a:endParaRPr lang="de-CH" sz="1400" dirty="0"/>
          </a:p>
          <a:p>
            <a:r>
              <a:rPr lang="de-CH" sz="800" dirty="0"/>
              <a:t>(Quelle: http://image-net.org/about-stats)</a:t>
            </a:r>
          </a:p>
        </p:txBody>
      </p:sp>
      <p:pic>
        <p:nvPicPr>
          <p:cNvPr id="9218" name="Picture 2" descr="Image result for neural network image googlen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1629" y="1189813"/>
            <a:ext cx="4296376" cy="13450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3531629" y="2406174"/>
            <a:ext cx="2897660" cy="807913"/>
          </a:xfrm>
          <a:prstGeom prst="rect">
            <a:avLst/>
          </a:prstGeom>
          <a:noFill/>
        </p:spPr>
        <p:txBody>
          <a:bodyPr wrap="square" rtlCol="0">
            <a:spAutoFit/>
          </a:bodyPr>
          <a:lstStyle/>
          <a:p>
            <a:r>
              <a:rPr lang="de-CH" sz="1400" dirty="0" err="1"/>
              <a:t>Neural</a:t>
            </a:r>
            <a:r>
              <a:rPr lang="de-CH" sz="1400" dirty="0"/>
              <a:t> Network (</a:t>
            </a:r>
            <a:r>
              <a:rPr lang="de-CH" sz="1400" dirty="0" err="1"/>
              <a:t>GoogleNet</a:t>
            </a:r>
            <a:r>
              <a:rPr lang="de-CH" sz="1400" dirty="0"/>
              <a:t>) </a:t>
            </a:r>
            <a:r>
              <a:rPr lang="de-CH" sz="1400" dirty="0" err="1"/>
              <a:t>with</a:t>
            </a:r>
            <a:r>
              <a:rPr lang="de-CH" sz="1400" dirty="0"/>
              <a:t> 11 </a:t>
            </a:r>
            <a:r>
              <a:rPr lang="de-CH" sz="1400" dirty="0" err="1"/>
              <a:t>million</a:t>
            </a:r>
            <a:r>
              <a:rPr lang="de-CH" sz="1400" dirty="0"/>
              <a:t> </a:t>
            </a:r>
            <a:r>
              <a:rPr lang="de-CH" sz="1400" dirty="0" err="1"/>
              <a:t>learnable</a:t>
            </a:r>
            <a:r>
              <a:rPr lang="de-CH" sz="1400" dirty="0"/>
              <a:t> </a:t>
            </a:r>
            <a:r>
              <a:rPr lang="de-CH" sz="1400" dirty="0" err="1"/>
              <a:t>parameters</a:t>
            </a:r>
            <a:endParaRPr lang="de-CH" sz="1400" dirty="0"/>
          </a:p>
          <a:p>
            <a:r>
              <a:rPr lang="de-CH" sz="900" dirty="0"/>
              <a:t>Quelle: https://arxiv.org/pdf/1409.4842v1.pdf</a:t>
            </a:r>
            <a:br>
              <a:rPr lang="de-CH" sz="1400" dirty="0"/>
            </a:br>
            <a:endParaRPr lang="de-CH" sz="800" dirty="0"/>
          </a:p>
        </p:txBody>
      </p:sp>
      <p:pic>
        <p:nvPicPr>
          <p:cNvPr id="9220" name="Picture 4" descr="Image result for adam optimiz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78" y="3044566"/>
            <a:ext cx="1351739" cy="982664"/>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p:cNvSpPr txBox="1"/>
          <p:nvPr/>
        </p:nvSpPr>
        <p:spPr>
          <a:xfrm>
            <a:off x="255029" y="4036497"/>
            <a:ext cx="2117468" cy="646331"/>
          </a:xfrm>
          <a:prstGeom prst="rect">
            <a:avLst/>
          </a:prstGeom>
          <a:noFill/>
        </p:spPr>
        <p:txBody>
          <a:bodyPr wrap="square" rtlCol="0">
            <a:spAutoFit/>
          </a:bodyPr>
          <a:lstStyle/>
          <a:p>
            <a:r>
              <a:rPr lang="de-CH" sz="1400" dirty="0" err="1"/>
              <a:t>Algorithms</a:t>
            </a:r>
            <a:r>
              <a:rPr lang="de-CH" sz="1400" dirty="0"/>
              <a:t> </a:t>
            </a:r>
            <a:r>
              <a:rPr lang="de-CH" sz="1400" dirty="0" err="1"/>
              <a:t>to</a:t>
            </a:r>
            <a:r>
              <a:rPr lang="de-CH" sz="1400" dirty="0"/>
              <a:t> find </a:t>
            </a:r>
            <a:r>
              <a:rPr lang="de-CH" sz="1400" dirty="0" err="1"/>
              <a:t>the</a:t>
            </a:r>
            <a:r>
              <a:rPr lang="de-CH" sz="1400" dirty="0"/>
              <a:t> </a:t>
            </a:r>
            <a:r>
              <a:rPr lang="de-CH" sz="1400" dirty="0" err="1"/>
              <a:t>best</a:t>
            </a:r>
            <a:r>
              <a:rPr lang="de-CH" sz="1400" dirty="0"/>
              <a:t> </a:t>
            </a:r>
            <a:r>
              <a:rPr lang="de-CH" sz="1400" dirty="0" err="1"/>
              <a:t>parameters</a:t>
            </a:r>
            <a:br>
              <a:rPr lang="de-CH" sz="1400" dirty="0"/>
            </a:br>
            <a:endParaRPr lang="de-CH" sz="800" dirty="0"/>
          </a:p>
        </p:txBody>
      </p:sp>
      <p:pic>
        <p:nvPicPr>
          <p:cNvPr id="9222" name="Picture 6" descr="Image result for tim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0067" y="3161948"/>
            <a:ext cx="936817" cy="787695"/>
          </a:xfrm>
          <a:prstGeom prst="rect">
            <a:avLst/>
          </a:prstGeom>
          <a:noFill/>
          <a:extLst>
            <a:ext uri="{909E8E84-426E-40DD-AFC4-6F175D3DCCD1}">
              <a14:hiddenFill xmlns:a14="http://schemas.microsoft.com/office/drawing/2010/main">
                <a:solidFill>
                  <a:srgbClr val="FFFFFF"/>
                </a:solidFill>
              </a14:hiddenFill>
            </a:ext>
          </a:extLst>
        </p:spPr>
      </p:pic>
      <p:sp>
        <p:nvSpPr>
          <p:cNvPr id="14" name="Textfeld 13"/>
          <p:cNvSpPr txBox="1"/>
          <p:nvPr/>
        </p:nvSpPr>
        <p:spPr>
          <a:xfrm>
            <a:off x="2228150" y="3989248"/>
            <a:ext cx="2117468" cy="769441"/>
          </a:xfrm>
          <a:prstGeom prst="rect">
            <a:avLst/>
          </a:prstGeom>
          <a:noFill/>
        </p:spPr>
        <p:txBody>
          <a:bodyPr wrap="square" rtlCol="0">
            <a:spAutoFit/>
          </a:bodyPr>
          <a:lstStyle/>
          <a:p>
            <a:r>
              <a:rPr lang="de-CH" sz="1200" dirty="0"/>
              <a:t>Lots </a:t>
            </a:r>
            <a:r>
              <a:rPr lang="de-CH" sz="1200" dirty="0" err="1"/>
              <a:t>of</a:t>
            </a:r>
            <a:r>
              <a:rPr lang="de-CH" sz="1200" dirty="0"/>
              <a:t> time </a:t>
            </a:r>
            <a:r>
              <a:rPr lang="de-CH" sz="1200" dirty="0" err="1"/>
              <a:t>for</a:t>
            </a:r>
            <a:r>
              <a:rPr lang="de-CH" sz="1200" dirty="0"/>
              <a:t> learning (~Wochen </a:t>
            </a:r>
            <a:r>
              <a:rPr lang="de-CH" sz="1200" dirty="0" err="1"/>
              <a:t>of</a:t>
            </a:r>
            <a:r>
              <a:rPr lang="de-CH" sz="1200" dirty="0"/>
              <a:t> CPU/GPU Time)</a:t>
            </a:r>
            <a:br>
              <a:rPr lang="de-CH" sz="1200" dirty="0"/>
            </a:br>
            <a:endParaRPr lang="de-CH" sz="700" dirty="0"/>
          </a:p>
        </p:txBody>
      </p:sp>
      <p:pic>
        <p:nvPicPr>
          <p:cNvPr id="9224" name="Picture 8" descr="Image result for dedicated hardware deep learn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01348" y="3197696"/>
            <a:ext cx="1551888" cy="1163916"/>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15"/>
          <p:cNvSpPr txBox="1"/>
          <p:nvPr/>
        </p:nvSpPr>
        <p:spPr>
          <a:xfrm>
            <a:off x="4152607" y="4361612"/>
            <a:ext cx="1600629" cy="276999"/>
          </a:xfrm>
          <a:prstGeom prst="rect">
            <a:avLst/>
          </a:prstGeom>
          <a:noFill/>
        </p:spPr>
        <p:txBody>
          <a:bodyPr wrap="square" rtlCol="0">
            <a:spAutoFit/>
          </a:bodyPr>
          <a:lstStyle/>
          <a:p>
            <a:r>
              <a:rPr lang="de-CH" sz="1200" dirty="0" err="1"/>
              <a:t>Dedicated</a:t>
            </a:r>
            <a:r>
              <a:rPr lang="de-CH" sz="1200" dirty="0"/>
              <a:t> </a:t>
            </a:r>
            <a:r>
              <a:rPr lang="de-CH" sz="1200" dirty="0" err="1"/>
              <a:t>hardware</a:t>
            </a:r>
            <a:endParaRPr lang="de-CH" sz="700" dirty="0"/>
          </a:p>
        </p:txBody>
      </p:sp>
      <p:pic>
        <p:nvPicPr>
          <p:cNvPr id="9228" name="Picture 12" descr="Image result for yolo algorith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48975" y="3232171"/>
            <a:ext cx="1758762" cy="989304"/>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18"/>
          <p:cNvSpPr txBox="1"/>
          <p:nvPr/>
        </p:nvSpPr>
        <p:spPr>
          <a:xfrm>
            <a:off x="6348975" y="4288043"/>
            <a:ext cx="1600629" cy="461665"/>
          </a:xfrm>
          <a:prstGeom prst="rect">
            <a:avLst/>
          </a:prstGeom>
          <a:noFill/>
        </p:spPr>
        <p:txBody>
          <a:bodyPr wrap="square" rtlCol="0">
            <a:spAutoFit/>
          </a:bodyPr>
          <a:lstStyle/>
          <a:p>
            <a:r>
              <a:rPr lang="de-CH" sz="1200" dirty="0" err="1"/>
              <a:t>Object</a:t>
            </a:r>
            <a:r>
              <a:rPr lang="de-CH" sz="1200" dirty="0"/>
              <a:t> </a:t>
            </a:r>
            <a:r>
              <a:rPr lang="de-CH" sz="1200" dirty="0" err="1"/>
              <a:t>detection</a:t>
            </a:r>
            <a:r>
              <a:rPr lang="de-CH" sz="1200" dirty="0"/>
              <a:t> </a:t>
            </a:r>
            <a:r>
              <a:rPr lang="de-CH" sz="1200" dirty="0" err="1"/>
              <a:t>algorithms</a:t>
            </a:r>
            <a:endParaRPr lang="de-CH" sz="700" dirty="0"/>
          </a:p>
        </p:txBody>
      </p:sp>
    </p:spTree>
    <p:extLst>
      <p:ext uri="{BB962C8B-B14F-4D97-AF65-F5344CB8AC3E}">
        <p14:creationId xmlns:p14="http://schemas.microsoft.com/office/powerpoint/2010/main" val="373151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218"/>
                                        </p:tgtEl>
                                        <p:attrNameLst>
                                          <p:attrName>style.visibility</p:attrName>
                                        </p:attrNameLst>
                                      </p:cBhvr>
                                      <p:to>
                                        <p:strVal val="visible"/>
                                      </p:to>
                                    </p:set>
                                    <p:animEffect transition="in" filter="fade">
                                      <p:cBhvr>
                                        <p:cTn id="15" dur="500"/>
                                        <p:tgtEl>
                                          <p:spTgt spid="92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220"/>
                                        </p:tgtEl>
                                        <p:attrNameLst>
                                          <p:attrName>style.visibility</p:attrName>
                                        </p:attrNameLst>
                                      </p:cBhvr>
                                      <p:to>
                                        <p:strVal val="visible"/>
                                      </p:to>
                                    </p:set>
                                    <p:animEffect transition="in" filter="fade">
                                      <p:cBhvr>
                                        <p:cTn id="23" dur="500"/>
                                        <p:tgtEl>
                                          <p:spTgt spid="92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222"/>
                                        </p:tgtEl>
                                        <p:attrNameLst>
                                          <p:attrName>style.visibility</p:attrName>
                                        </p:attrNameLst>
                                      </p:cBhvr>
                                      <p:to>
                                        <p:strVal val="visible"/>
                                      </p:to>
                                    </p:set>
                                    <p:animEffect transition="in" filter="fade">
                                      <p:cBhvr>
                                        <p:cTn id="31" dur="500"/>
                                        <p:tgtEl>
                                          <p:spTgt spid="92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224"/>
                                        </p:tgtEl>
                                        <p:attrNameLst>
                                          <p:attrName>style.visibility</p:attrName>
                                        </p:attrNameLst>
                                      </p:cBhvr>
                                      <p:to>
                                        <p:strVal val="visible"/>
                                      </p:to>
                                    </p:set>
                                    <p:animEffect transition="in" filter="fade">
                                      <p:cBhvr>
                                        <p:cTn id="39" dur="500"/>
                                        <p:tgtEl>
                                          <p:spTgt spid="92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228"/>
                                        </p:tgtEl>
                                        <p:attrNameLst>
                                          <p:attrName>style.visibility</p:attrName>
                                        </p:attrNameLst>
                                      </p:cBhvr>
                                      <p:to>
                                        <p:strVal val="visible"/>
                                      </p:to>
                                    </p:set>
                                    <p:animEffect transition="in" filter="fade">
                                      <p:cBhvr>
                                        <p:cTn id="47" dur="500"/>
                                        <p:tgtEl>
                                          <p:spTgt spid="922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P spid="12" grpId="0"/>
      <p:bldP spid="14" grpId="0"/>
      <p:bldP spid="16"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Face </a:t>
            </a:r>
            <a:r>
              <a:rPr lang="de-CH" dirty="0" err="1"/>
              <a:t>recognition</a:t>
            </a:r>
            <a:r>
              <a:rPr lang="de-CH" dirty="0"/>
              <a:t> &amp; </a:t>
            </a:r>
            <a:r>
              <a:rPr lang="de-CH" dirty="0" err="1"/>
              <a:t>localization</a:t>
            </a:r>
            <a:r>
              <a:rPr lang="de-CH" dirty="0"/>
              <a:t> puzzle </a:t>
            </a:r>
            <a:r>
              <a:rPr lang="de-CH" dirty="0" err="1"/>
              <a:t>pieces</a:t>
            </a:r>
            <a:br>
              <a:rPr lang="de-CH" dirty="0"/>
            </a:br>
            <a:r>
              <a:rPr lang="de-CH" dirty="0"/>
              <a:t>SKILLS</a:t>
            </a:r>
          </a:p>
        </p:txBody>
      </p:sp>
      <p:sp>
        <p:nvSpPr>
          <p:cNvPr id="7" name="Flussdiagramm: Mehrere Dokumente 6"/>
          <p:cNvSpPr/>
          <p:nvPr/>
        </p:nvSpPr>
        <p:spPr>
          <a:xfrm>
            <a:off x="691978" y="1339740"/>
            <a:ext cx="1060704" cy="758952"/>
          </a:xfrm>
          <a:prstGeom prst="flowChartMultidocumen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600" dirty="0"/>
              <a:t>Dataset</a:t>
            </a:r>
          </a:p>
        </p:txBody>
      </p:sp>
      <p:pic>
        <p:nvPicPr>
          <p:cNvPr id="9218" name="Picture 2" descr="Image result for neural network image googlen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1629" y="1189813"/>
            <a:ext cx="4296376" cy="134504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adam optimiz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78" y="3044566"/>
            <a:ext cx="1351739" cy="98266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tim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0067" y="3161948"/>
            <a:ext cx="936817" cy="78769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dedicated hardware deep learn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01348" y="3197696"/>
            <a:ext cx="1551888" cy="1163916"/>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15"/>
          <p:cNvSpPr txBox="1"/>
          <p:nvPr/>
        </p:nvSpPr>
        <p:spPr>
          <a:xfrm>
            <a:off x="4152607" y="4361612"/>
            <a:ext cx="1600629" cy="461665"/>
          </a:xfrm>
          <a:prstGeom prst="rect">
            <a:avLst/>
          </a:prstGeom>
          <a:noFill/>
        </p:spPr>
        <p:txBody>
          <a:bodyPr wrap="square" rtlCol="0">
            <a:spAutoFit/>
          </a:bodyPr>
          <a:lstStyle/>
          <a:p>
            <a:r>
              <a:rPr lang="de-CH" sz="1200" dirty="0"/>
              <a:t>Distributed </a:t>
            </a:r>
            <a:r>
              <a:rPr lang="de-CH" sz="1200" dirty="0" err="1"/>
              <a:t>programming</a:t>
            </a:r>
            <a:endParaRPr lang="de-CH" sz="700" dirty="0"/>
          </a:p>
        </p:txBody>
      </p:sp>
      <p:pic>
        <p:nvPicPr>
          <p:cNvPr id="9228" name="Picture 12" descr="Image result for yolo algorith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48975" y="3232171"/>
            <a:ext cx="1758762" cy="989304"/>
          </a:xfrm>
          <a:prstGeom prst="rect">
            <a:avLst/>
          </a:prstGeom>
          <a:noFill/>
          <a:extLst>
            <a:ext uri="{909E8E84-426E-40DD-AFC4-6F175D3DCCD1}">
              <a14:hiddenFill xmlns:a14="http://schemas.microsoft.com/office/drawing/2010/main">
                <a:solidFill>
                  <a:srgbClr val="FFFFFF"/>
                </a:solidFill>
              </a14:hiddenFill>
            </a:ext>
          </a:extLst>
        </p:spPr>
      </p:pic>
      <p:sp>
        <p:nvSpPr>
          <p:cNvPr id="21" name="Textfeld 20"/>
          <p:cNvSpPr txBox="1"/>
          <p:nvPr/>
        </p:nvSpPr>
        <p:spPr>
          <a:xfrm>
            <a:off x="548996" y="2102488"/>
            <a:ext cx="1600629" cy="646331"/>
          </a:xfrm>
          <a:prstGeom prst="rect">
            <a:avLst/>
          </a:prstGeom>
          <a:noFill/>
        </p:spPr>
        <p:txBody>
          <a:bodyPr wrap="square" rtlCol="0">
            <a:spAutoFit/>
          </a:bodyPr>
          <a:lstStyle/>
          <a:p>
            <a:r>
              <a:rPr lang="de-CH" sz="1200" dirty="0" err="1"/>
              <a:t>Programming</a:t>
            </a:r>
            <a:r>
              <a:rPr lang="de-CH" sz="1200" dirty="0"/>
              <a:t> / Hardware </a:t>
            </a:r>
            <a:r>
              <a:rPr lang="de-CH" sz="1200" dirty="0" err="1"/>
              <a:t>level</a:t>
            </a:r>
            <a:r>
              <a:rPr lang="de-CH" sz="1200" dirty="0"/>
              <a:t> (Size </a:t>
            </a:r>
            <a:r>
              <a:rPr lang="de-CH" sz="1200" dirty="0" err="1"/>
              <a:t>of</a:t>
            </a:r>
            <a:r>
              <a:rPr lang="de-CH" sz="1200" dirty="0"/>
              <a:t> </a:t>
            </a:r>
            <a:r>
              <a:rPr lang="de-CH" sz="1200" dirty="0" err="1"/>
              <a:t>data</a:t>
            </a:r>
            <a:r>
              <a:rPr lang="de-CH" sz="1200" dirty="0"/>
              <a:t>)</a:t>
            </a:r>
            <a:endParaRPr lang="de-CH" sz="700" dirty="0"/>
          </a:p>
        </p:txBody>
      </p:sp>
      <p:sp>
        <p:nvSpPr>
          <p:cNvPr id="22" name="Textfeld 21"/>
          <p:cNvSpPr txBox="1"/>
          <p:nvPr/>
        </p:nvSpPr>
        <p:spPr>
          <a:xfrm>
            <a:off x="3510691" y="2537844"/>
            <a:ext cx="4518798" cy="646331"/>
          </a:xfrm>
          <a:prstGeom prst="rect">
            <a:avLst/>
          </a:prstGeom>
          <a:noFill/>
        </p:spPr>
        <p:txBody>
          <a:bodyPr wrap="square" rtlCol="0">
            <a:spAutoFit/>
          </a:bodyPr>
          <a:lstStyle/>
          <a:p>
            <a:r>
              <a:rPr lang="de-CH" sz="1200" dirty="0" err="1"/>
              <a:t>Mathematics</a:t>
            </a:r>
            <a:r>
              <a:rPr lang="de-CH" sz="1200" dirty="0"/>
              <a:t>: &gt; PhD </a:t>
            </a:r>
            <a:r>
              <a:rPr lang="de-CH" sz="1200" dirty="0" err="1"/>
              <a:t>level</a:t>
            </a:r>
            <a:r>
              <a:rPr lang="de-CH" sz="1200" dirty="0"/>
              <a:t> (CS </a:t>
            </a:r>
            <a:r>
              <a:rPr lang="de-CH" sz="1200" dirty="0" err="1"/>
              <a:t>or</a:t>
            </a:r>
            <a:r>
              <a:rPr lang="de-CH" sz="1200" dirty="0"/>
              <a:t> </a:t>
            </a:r>
            <a:r>
              <a:rPr lang="de-CH" sz="1200" dirty="0" err="1"/>
              <a:t>Math</a:t>
            </a:r>
            <a:r>
              <a:rPr lang="de-CH" sz="1200" dirty="0"/>
              <a:t>)</a:t>
            </a:r>
            <a:br>
              <a:rPr lang="de-CH" sz="1200" dirty="0"/>
            </a:br>
            <a:r>
              <a:rPr lang="de-CH" sz="1200" dirty="0" err="1"/>
              <a:t>Programming</a:t>
            </a:r>
            <a:r>
              <a:rPr lang="de-CH" sz="1200" dirty="0"/>
              <a:t>: Custom </a:t>
            </a:r>
            <a:r>
              <a:rPr lang="de-CH" sz="1200" dirty="0" err="1"/>
              <a:t>Neural</a:t>
            </a:r>
            <a:r>
              <a:rPr lang="de-CH" sz="1200" dirty="0"/>
              <a:t> Networks (</a:t>
            </a:r>
            <a:r>
              <a:rPr lang="de-CH" sz="1200" dirty="0" err="1"/>
              <a:t>no</a:t>
            </a:r>
            <a:r>
              <a:rPr lang="de-CH" sz="1200" dirty="0"/>
              <a:t> out-</a:t>
            </a:r>
            <a:r>
              <a:rPr lang="de-CH" sz="1200" dirty="0" err="1"/>
              <a:t>of</a:t>
            </a:r>
            <a:r>
              <a:rPr lang="de-CH" sz="1200" dirty="0"/>
              <a:t>-box </a:t>
            </a:r>
            <a:r>
              <a:rPr lang="de-CH" sz="1200" dirty="0" err="1"/>
              <a:t>solution</a:t>
            </a:r>
            <a:r>
              <a:rPr lang="de-CH" sz="1200" dirty="0"/>
              <a:t>) / </a:t>
            </a:r>
            <a:r>
              <a:rPr lang="de-CH" sz="1200" dirty="0" err="1"/>
              <a:t>Optimisation</a:t>
            </a:r>
            <a:r>
              <a:rPr lang="de-CH" sz="1200" dirty="0"/>
              <a:t> </a:t>
            </a:r>
            <a:r>
              <a:rPr lang="de-CH" sz="1200" dirty="0" err="1"/>
              <a:t>problem</a:t>
            </a:r>
            <a:r>
              <a:rPr lang="de-CH" sz="1200" dirty="0"/>
              <a:t> </a:t>
            </a:r>
            <a:r>
              <a:rPr lang="de-CH" sz="1200" dirty="0" err="1"/>
              <a:t>programming</a:t>
            </a:r>
            <a:endParaRPr lang="de-CH" sz="700" dirty="0"/>
          </a:p>
        </p:txBody>
      </p:sp>
      <p:sp>
        <p:nvSpPr>
          <p:cNvPr id="23" name="Textfeld 22"/>
          <p:cNvSpPr txBox="1"/>
          <p:nvPr/>
        </p:nvSpPr>
        <p:spPr>
          <a:xfrm>
            <a:off x="458494" y="4092736"/>
            <a:ext cx="1691131" cy="569387"/>
          </a:xfrm>
          <a:prstGeom prst="rect">
            <a:avLst/>
          </a:prstGeom>
          <a:noFill/>
        </p:spPr>
        <p:txBody>
          <a:bodyPr wrap="square" rtlCol="0">
            <a:spAutoFit/>
          </a:bodyPr>
          <a:lstStyle/>
          <a:p>
            <a:r>
              <a:rPr lang="de-CH" sz="1200" dirty="0" err="1"/>
              <a:t>Mathematics</a:t>
            </a:r>
            <a:r>
              <a:rPr lang="de-CH" sz="1200" dirty="0"/>
              <a:t>: &gt; PhD </a:t>
            </a:r>
            <a:r>
              <a:rPr lang="de-CH" sz="1200" dirty="0" err="1"/>
              <a:t>level</a:t>
            </a:r>
            <a:r>
              <a:rPr lang="de-CH" sz="1200" dirty="0"/>
              <a:t> (CS </a:t>
            </a:r>
            <a:r>
              <a:rPr lang="de-CH" sz="1200" dirty="0" err="1"/>
              <a:t>or</a:t>
            </a:r>
            <a:r>
              <a:rPr lang="de-CH" sz="1200" dirty="0"/>
              <a:t> </a:t>
            </a:r>
            <a:r>
              <a:rPr lang="de-CH" sz="1200" dirty="0" err="1"/>
              <a:t>Math</a:t>
            </a:r>
            <a:r>
              <a:rPr lang="de-CH" sz="1200" dirty="0"/>
              <a:t>)</a:t>
            </a:r>
            <a:br>
              <a:rPr lang="de-CH" sz="1200" dirty="0"/>
            </a:br>
            <a:endParaRPr lang="de-CH" sz="700" dirty="0"/>
          </a:p>
        </p:txBody>
      </p:sp>
      <p:sp>
        <p:nvSpPr>
          <p:cNvPr id="24" name="Textfeld 23"/>
          <p:cNvSpPr txBox="1"/>
          <p:nvPr/>
        </p:nvSpPr>
        <p:spPr>
          <a:xfrm>
            <a:off x="2149625" y="4092736"/>
            <a:ext cx="1691131" cy="569387"/>
          </a:xfrm>
          <a:prstGeom prst="rect">
            <a:avLst/>
          </a:prstGeom>
          <a:noFill/>
        </p:spPr>
        <p:txBody>
          <a:bodyPr wrap="square" rtlCol="0">
            <a:spAutoFit/>
          </a:bodyPr>
          <a:lstStyle/>
          <a:p>
            <a:r>
              <a:rPr lang="de-CH" sz="1200" dirty="0" err="1"/>
              <a:t>Programming</a:t>
            </a:r>
            <a:r>
              <a:rPr lang="de-CH" sz="1200" dirty="0"/>
              <a:t>: </a:t>
            </a:r>
            <a:r>
              <a:rPr lang="de-CH" sz="1200" dirty="0" err="1"/>
              <a:t>infrastructure</a:t>
            </a:r>
            <a:r>
              <a:rPr lang="de-CH" sz="1200" dirty="0"/>
              <a:t> </a:t>
            </a:r>
            <a:r>
              <a:rPr lang="de-CH" sz="1200" dirty="0" err="1"/>
              <a:t>level</a:t>
            </a:r>
            <a:br>
              <a:rPr lang="de-CH" sz="1200" dirty="0"/>
            </a:br>
            <a:endParaRPr lang="de-CH" sz="700" dirty="0"/>
          </a:p>
        </p:txBody>
      </p:sp>
      <p:sp>
        <p:nvSpPr>
          <p:cNvPr id="26" name="Textfeld 25"/>
          <p:cNvSpPr txBox="1"/>
          <p:nvPr/>
        </p:nvSpPr>
        <p:spPr>
          <a:xfrm>
            <a:off x="6338358" y="4245136"/>
            <a:ext cx="1691131" cy="569387"/>
          </a:xfrm>
          <a:prstGeom prst="rect">
            <a:avLst/>
          </a:prstGeom>
          <a:noFill/>
        </p:spPr>
        <p:txBody>
          <a:bodyPr wrap="square" rtlCol="0">
            <a:spAutoFit/>
          </a:bodyPr>
          <a:lstStyle/>
          <a:p>
            <a:r>
              <a:rPr lang="de-CH" sz="1200" dirty="0" err="1"/>
              <a:t>Mathematics</a:t>
            </a:r>
            <a:r>
              <a:rPr lang="de-CH" sz="1200" dirty="0"/>
              <a:t>: &gt; PhD </a:t>
            </a:r>
            <a:r>
              <a:rPr lang="de-CH" sz="1200" dirty="0" err="1"/>
              <a:t>level</a:t>
            </a:r>
            <a:br>
              <a:rPr lang="de-CH" sz="1200" dirty="0"/>
            </a:br>
            <a:endParaRPr lang="de-CH" sz="700" dirty="0"/>
          </a:p>
        </p:txBody>
      </p:sp>
    </p:spTree>
    <p:extLst>
      <p:ext uri="{BB962C8B-B14F-4D97-AF65-F5344CB8AC3E}">
        <p14:creationId xmlns:p14="http://schemas.microsoft.com/office/powerpoint/2010/main" val="1416812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ACF26E-8CC2-CD47-B773-DF9E38285AA9}"/>
              </a:ext>
            </a:extLst>
          </p:cNvPr>
          <p:cNvSpPr>
            <a:spLocks noGrp="1"/>
          </p:cNvSpPr>
          <p:nvPr>
            <p:ph idx="1"/>
          </p:nvPr>
        </p:nvSpPr>
        <p:spPr/>
        <p:txBody>
          <a:bodyPr/>
          <a:lstStyle/>
          <a:p>
            <a:pPr marL="171450" indent="-171450">
              <a:buFont typeface="Arial" panose="020B0604020202020204" pitchFamily="34" charset="0"/>
              <a:buChar char="•"/>
            </a:pPr>
            <a:r>
              <a:rPr lang="en-CH" sz="2000"/>
              <a:t>Checking every single hour of work</a:t>
            </a:r>
          </a:p>
          <a:p>
            <a:pPr marL="171450" indent="-171450">
              <a:buFont typeface="Arial" panose="020B0604020202020204" pitchFamily="34" charset="0"/>
              <a:buChar char="•"/>
            </a:pPr>
            <a:r>
              <a:rPr lang="en-CH" sz="2000" dirty="0"/>
              <a:t>Having very long </a:t>
            </a:r>
            <a:r>
              <a:rPr lang="en-GB" sz="2000"/>
              <a:t>prioritisation</a:t>
            </a:r>
            <a:r>
              <a:rPr lang="en-CH" sz="2000" dirty="0"/>
              <a:t> times</a:t>
            </a:r>
          </a:p>
          <a:p>
            <a:pPr marL="171450" indent="-171450">
              <a:buFont typeface="Arial" panose="020B0604020202020204" pitchFamily="34" charset="0"/>
              <a:buChar char="•"/>
            </a:pPr>
            <a:r>
              <a:rPr lang="en-CH" sz="2000" dirty="0"/>
              <a:t>Missing freedom trying different things</a:t>
            </a:r>
          </a:p>
          <a:p>
            <a:pPr marL="171450" indent="-171450">
              <a:buFont typeface="Arial" panose="020B0604020202020204" pitchFamily="34" charset="0"/>
              <a:buChar char="•"/>
            </a:pPr>
            <a:r>
              <a:rPr lang="en-CH" sz="2000" dirty="0"/>
              <a:t>Having to beg for conferences, books or events</a:t>
            </a:r>
          </a:p>
          <a:p>
            <a:pPr marL="171450" indent="-171450">
              <a:buFont typeface="Arial" panose="020B0604020202020204" pitchFamily="34" charset="0"/>
              <a:buChar char="•"/>
            </a:pPr>
            <a:r>
              <a:rPr lang="en-CH" sz="2000" dirty="0"/>
              <a:t>Missing mentoring</a:t>
            </a:r>
          </a:p>
          <a:p>
            <a:pPr marL="171450" indent="-171450">
              <a:buFont typeface="Arial" panose="020B0604020202020204" pitchFamily="34" charset="0"/>
              <a:buChar char="•"/>
            </a:pPr>
            <a:r>
              <a:rPr lang="en-CH" sz="2000" dirty="0"/>
              <a:t>No way of growing (see previous point)</a:t>
            </a:r>
          </a:p>
          <a:p>
            <a:pPr marL="171450" indent="-171450">
              <a:buFont typeface="Arial" panose="020B0604020202020204" pitchFamily="34" charset="0"/>
              <a:buChar char="•"/>
            </a:pPr>
            <a:r>
              <a:rPr lang="en-CH" sz="2000" dirty="0"/>
              <a:t>Special topic: not supporting publications</a:t>
            </a:r>
          </a:p>
        </p:txBody>
      </p:sp>
      <p:sp>
        <p:nvSpPr>
          <p:cNvPr id="3" name="Footer Placeholder 2">
            <a:extLst>
              <a:ext uri="{FF2B5EF4-FFF2-40B4-BE49-F238E27FC236}">
                <a16:creationId xmlns:a16="http://schemas.microsoft.com/office/drawing/2014/main" id="{4AAEDF57-6224-CE40-A63D-38C29E66290F}"/>
              </a:ext>
            </a:extLst>
          </p:cNvPr>
          <p:cNvSpPr>
            <a:spLocks noGrp="1"/>
          </p:cNvSpPr>
          <p:nvPr>
            <p:ph type="ftr" sz="quarter" idx="11"/>
          </p:nvPr>
        </p:nvSpPr>
        <p:spPr/>
        <p:txBody>
          <a:bodyPr/>
          <a:lstStyle/>
          <a:p>
            <a:r>
              <a:rPr lang="de-DE" dirty="0"/>
              <a:t>AI - </a:t>
            </a:r>
            <a:r>
              <a:rPr lang="de-DE" dirty="0" err="1"/>
              <a:t>When</a:t>
            </a:r>
            <a:r>
              <a:rPr lang="de-DE"/>
              <a:t> machines are smarter and companies are dumber - Dr. Umberto Michelucci</a:t>
            </a:r>
            <a:endParaRPr lang="de-CH"/>
          </a:p>
        </p:txBody>
      </p:sp>
      <p:sp>
        <p:nvSpPr>
          <p:cNvPr id="4" name="Slide Number Placeholder 3">
            <a:extLst>
              <a:ext uri="{FF2B5EF4-FFF2-40B4-BE49-F238E27FC236}">
                <a16:creationId xmlns:a16="http://schemas.microsoft.com/office/drawing/2014/main" id="{A2979FCE-3772-6E42-95E8-C1684B2C0375}"/>
              </a:ext>
            </a:extLst>
          </p:cNvPr>
          <p:cNvSpPr>
            <a:spLocks noGrp="1"/>
          </p:cNvSpPr>
          <p:nvPr>
            <p:ph type="sldNum" sz="quarter" idx="12"/>
          </p:nvPr>
        </p:nvSpPr>
        <p:spPr/>
        <p:txBody>
          <a:bodyPr/>
          <a:lstStyle/>
          <a:p>
            <a:fld id="{442AD375-037F-43D0-B059-5172DA06796A}" type="slidenum">
              <a:rPr lang="de-CH" smtClean="0"/>
              <a:pPr/>
              <a:t>23</a:t>
            </a:fld>
            <a:endParaRPr lang="de-CH"/>
          </a:p>
        </p:txBody>
      </p:sp>
      <p:sp>
        <p:nvSpPr>
          <p:cNvPr id="5" name="Title 4">
            <a:extLst>
              <a:ext uri="{FF2B5EF4-FFF2-40B4-BE49-F238E27FC236}">
                <a16:creationId xmlns:a16="http://schemas.microsoft.com/office/drawing/2014/main" id="{F622BE30-0645-4F43-86A2-42F665A3F2B5}"/>
              </a:ext>
            </a:extLst>
          </p:cNvPr>
          <p:cNvSpPr>
            <a:spLocks noGrp="1"/>
          </p:cNvSpPr>
          <p:nvPr>
            <p:ph type="title"/>
          </p:nvPr>
        </p:nvSpPr>
        <p:spPr/>
        <p:txBody>
          <a:bodyPr/>
          <a:lstStyle/>
          <a:p>
            <a:r>
              <a:rPr lang="en-CH"/>
              <a:t>What does not work</a:t>
            </a:r>
          </a:p>
        </p:txBody>
      </p:sp>
    </p:spTree>
    <p:extLst>
      <p:ext uri="{BB962C8B-B14F-4D97-AF65-F5344CB8AC3E}">
        <p14:creationId xmlns:p14="http://schemas.microsoft.com/office/powerpoint/2010/main" val="3753538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47F912-2B05-7A41-9EA8-48F29117F7CB}"/>
              </a:ext>
            </a:extLst>
          </p:cNvPr>
          <p:cNvSpPr>
            <a:spLocks noGrp="1"/>
          </p:cNvSpPr>
          <p:nvPr>
            <p:ph idx="1"/>
          </p:nvPr>
        </p:nvSpPr>
        <p:spPr/>
        <p:txBody>
          <a:bodyPr/>
          <a:lstStyle/>
          <a:p>
            <a:pPr marL="171450" indent="-171450">
              <a:buFont typeface="Arial" panose="020B0604020202020204" pitchFamily="34" charset="0"/>
              <a:buChar char="•"/>
            </a:pPr>
            <a:r>
              <a:rPr lang="en-CH" sz="1800"/>
              <a:t>Not having to beg for conferences, books or event</a:t>
            </a:r>
          </a:p>
          <a:p>
            <a:pPr marL="171450" indent="-171450">
              <a:buFont typeface="Arial" panose="020B0604020202020204" pitchFamily="34" charset="0"/>
              <a:buChar char="•"/>
            </a:pPr>
            <a:r>
              <a:rPr lang="en-CH" sz="1800"/>
              <a:t>Having an infrastructure that support research approaches (let’s discuss what that means)</a:t>
            </a:r>
          </a:p>
          <a:p>
            <a:pPr marL="171450" indent="-171450">
              <a:buFont typeface="Arial" panose="020B0604020202020204" pitchFamily="34" charset="0"/>
              <a:buChar char="•"/>
            </a:pPr>
            <a:r>
              <a:rPr lang="en-CH" sz="1800"/>
              <a:t>Having the freedom of working and participating in all projects</a:t>
            </a:r>
          </a:p>
          <a:p>
            <a:pPr marL="171450" indent="-171450">
              <a:buFont typeface="Arial" panose="020B0604020202020204" pitchFamily="34" charset="0"/>
              <a:buChar char="•"/>
            </a:pPr>
            <a:r>
              <a:rPr lang="en-CH" sz="1800"/>
              <a:t>Getting mentoring from much more experience team leaders or co-workers</a:t>
            </a:r>
          </a:p>
          <a:p>
            <a:pPr marL="171450" indent="-171450">
              <a:buFont typeface="Arial" panose="020B0604020202020204" pitchFamily="34" charset="0"/>
              <a:buChar char="•"/>
            </a:pPr>
            <a:r>
              <a:rPr lang="en-CH" sz="1800"/>
              <a:t>Free working style (no check of hours, home-office, early riser, late at night, etc.)</a:t>
            </a:r>
          </a:p>
          <a:p>
            <a:pPr marL="171450" indent="-171450">
              <a:buFont typeface="Arial" panose="020B0604020202020204" pitchFamily="34" charset="0"/>
              <a:buChar char="•"/>
            </a:pPr>
            <a:r>
              <a:rPr lang="en-CH" sz="1800"/>
              <a:t>Support for continuing education</a:t>
            </a:r>
          </a:p>
          <a:p>
            <a:pPr marL="171450" indent="-171450">
              <a:buFont typeface="Arial" panose="020B0604020202020204" pitchFamily="34" charset="0"/>
              <a:buChar char="•"/>
            </a:pPr>
            <a:r>
              <a:rPr lang="en-CH" sz="1800"/>
              <a:t>Support for publications</a:t>
            </a:r>
          </a:p>
        </p:txBody>
      </p:sp>
      <p:sp>
        <p:nvSpPr>
          <p:cNvPr id="3" name="Footer Placeholder 2">
            <a:extLst>
              <a:ext uri="{FF2B5EF4-FFF2-40B4-BE49-F238E27FC236}">
                <a16:creationId xmlns:a16="http://schemas.microsoft.com/office/drawing/2014/main" id="{B2D752FE-A9AA-B145-A1A5-55968F80AD48}"/>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4" name="Slide Number Placeholder 3">
            <a:extLst>
              <a:ext uri="{FF2B5EF4-FFF2-40B4-BE49-F238E27FC236}">
                <a16:creationId xmlns:a16="http://schemas.microsoft.com/office/drawing/2014/main" id="{606CECE1-AF03-374D-BB22-8472A0EC2856}"/>
              </a:ext>
            </a:extLst>
          </p:cNvPr>
          <p:cNvSpPr>
            <a:spLocks noGrp="1"/>
          </p:cNvSpPr>
          <p:nvPr>
            <p:ph type="sldNum" sz="quarter" idx="12"/>
          </p:nvPr>
        </p:nvSpPr>
        <p:spPr/>
        <p:txBody>
          <a:bodyPr/>
          <a:lstStyle/>
          <a:p>
            <a:fld id="{442AD375-037F-43D0-B059-5172DA06796A}" type="slidenum">
              <a:rPr lang="de-CH" smtClean="0"/>
              <a:pPr/>
              <a:t>24</a:t>
            </a:fld>
            <a:endParaRPr lang="de-CH"/>
          </a:p>
        </p:txBody>
      </p:sp>
      <p:sp>
        <p:nvSpPr>
          <p:cNvPr id="5" name="Title 4">
            <a:extLst>
              <a:ext uri="{FF2B5EF4-FFF2-40B4-BE49-F238E27FC236}">
                <a16:creationId xmlns:a16="http://schemas.microsoft.com/office/drawing/2014/main" id="{6B7F41C6-3522-EC40-A73E-9DAB99773E40}"/>
              </a:ext>
            </a:extLst>
          </p:cNvPr>
          <p:cNvSpPr>
            <a:spLocks noGrp="1"/>
          </p:cNvSpPr>
          <p:nvPr>
            <p:ph type="title"/>
          </p:nvPr>
        </p:nvSpPr>
        <p:spPr/>
        <p:txBody>
          <a:bodyPr/>
          <a:lstStyle/>
          <a:p>
            <a:r>
              <a:rPr lang="en-CH"/>
              <a:t>What does work (example)</a:t>
            </a:r>
          </a:p>
        </p:txBody>
      </p:sp>
    </p:spTree>
    <p:extLst>
      <p:ext uri="{BB962C8B-B14F-4D97-AF65-F5344CB8AC3E}">
        <p14:creationId xmlns:p14="http://schemas.microsoft.com/office/powerpoint/2010/main" val="1363374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B8EB-CCA0-2748-A27F-D4947F896575}"/>
              </a:ext>
            </a:extLst>
          </p:cNvPr>
          <p:cNvSpPr>
            <a:spLocks noGrp="1"/>
          </p:cNvSpPr>
          <p:nvPr>
            <p:ph type="ctrTitle"/>
          </p:nvPr>
        </p:nvSpPr>
        <p:spPr/>
        <p:txBody>
          <a:bodyPr/>
          <a:lstStyle/>
          <a:p>
            <a:r>
              <a:rPr lang="de-CH"/>
              <a:t>Attracting talent and job profiles</a:t>
            </a:r>
            <a:endParaRPr lang="en-CH"/>
          </a:p>
        </p:txBody>
      </p:sp>
      <p:sp>
        <p:nvSpPr>
          <p:cNvPr id="4" name="Footer Placeholder 3">
            <a:extLst>
              <a:ext uri="{FF2B5EF4-FFF2-40B4-BE49-F238E27FC236}">
                <a16:creationId xmlns:a16="http://schemas.microsoft.com/office/drawing/2014/main" id="{75E00494-E242-6946-9CAD-6523224601DB}"/>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5" name="Slide Number Placeholder 4">
            <a:extLst>
              <a:ext uri="{FF2B5EF4-FFF2-40B4-BE49-F238E27FC236}">
                <a16:creationId xmlns:a16="http://schemas.microsoft.com/office/drawing/2014/main" id="{C951CA6F-268B-9C4E-AADF-434F005B2920}"/>
              </a:ext>
            </a:extLst>
          </p:cNvPr>
          <p:cNvSpPr>
            <a:spLocks noGrp="1"/>
          </p:cNvSpPr>
          <p:nvPr>
            <p:ph type="sldNum" sz="quarter" idx="12"/>
          </p:nvPr>
        </p:nvSpPr>
        <p:spPr/>
        <p:txBody>
          <a:bodyPr/>
          <a:lstStyle/>
          <a:p>
            <a:fld id="{442AD375-037F-43D0-B059-5172DA06796A}" type="slidenum">
              <a:rPr lang="de-CH" smtClean="0"/>
              <a:pPr/>
              <a:t>25</a:t>
            </a:fld>
            <a:endParaRPr lang="de-CH"/>
          </a:p>
        </p:txBody>
      </p:sp>
    </p:spTree>
    <p:extLst>
      <p:ext uri="{BB962C8B-B14F-4D97-AF65-F5344CB8AC3E}">
        <p14:creationId xmlns:p14="http://schemas.microsoft.com/office/powerpoint/2010/main" val="284615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FAA2CD-3E6C-A042-8D73-4B609377FE68}"/>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4" name="Slide Number Placeholder 3">
            <a:extLst>
              <a:ext uri="{FF2B5EF4-FFF2-40B4-BE49-F238E27FC236}">
                <a16:creationId xmlns:a16="http://schemas.microsoft.com/office/drawing/2014/main" id="{E48E031B-679E-A44F-B3E8-E5BD7CC0B55C}"/>
              </a:ext>
            </a:extLst>
          </p:cNvPr>
          <p:cNvSpPr>
            <a:spLocks noGrp="1"/>
          </p:cNvSpPr>
          <p:nvPr>
            <p:ph type="sldNum" sz="quarter" idx="12"/>
          </p:nvPr>
        </p:nvSpPr>
        <p:spPr/>
        <p:txBody>
          <a:bodyPr/>
          <a:lstStyle/>
          <a:p>
            <a:fld id="{442AD375-037F-43D0-B059-5172DA06796A}" type="slidenum">
              <a:rPr lang="de-CH" smtClean="0"/>
              <a:pPr/>
              <a:t>26</a:t>
            </a:fld>
            <a:endParaRPr lang="de-CH"/>
          </a:p>
        </p:txBody>
      </p:sp>
      <p:sp>
        <p:nvSpPr>
          <p:cNvPr id="5" name="Title 4">
            <a:extLst>
              <a:ext uri="{FF2B5EF4-FFF2-40B4-BE49-F238E27FC236}">
                <a16:creationId xmlns:a16="http://schemas.microsoft.com/office/drawing/2014/main" id="{CE93C1FC-0CA8-4649-831F-9200171E211D}"/>
              </a:ext>
            </a:extLst>
          </p:cNvPr>
          <p:cNvSpPr>
            <a:spLocks noGrp="1"/>
          </p:cNvSpPr>
          <p:nvPr>
            <p:ph type="title"/>
          </p:nvPr>
        </p:nvSpPr>
        <p:spPr/>
        <p:txBody>
          <a:bodyPr/>
          <a:lstStyle/>
          <a:p>
            <a:r>
              <a:rPr lang="en-CH"/>
              <a:t>Example I – Data Scientist Job Opening</a:t>
            </a:r>
          </a:p>
        </p:txBody>
      </p:sp>
      <p:pic>
        <p:nvPicPr>
          <p:cNvPr id="6" name="Picture 5">
            <a:extLst>
              <a:ext uri="{FF2B5EF4-FFF2-40B4-BE49-F238E27FC236}">
                <a16:creationId xmlns:a16="http://schemas.microsoft.com/office/drawing/2014/main" id="{F1EAA2CF-502D-CA42-9E61-AB19D3175E65}"/>
              </a:ext>
            </a:extLst>
          </p:cNvPr>
          <p:cNvPicPr>
            <a:picLocks noChangeAspect="1"/>
          </p:cNvPicPr>
          <p:nvPr/>
        </p:nvPicPr>
        <p:blipFill>
          <a:blip r:embed="rId2"/>
          <a:stretch>
            <a:fillRect/>
          </a:stretch>
        </p:blipFill>
        <p:spPr>
          <a:xfrm>
            <a:off x="1401588" y="1131590"/>
            <a:ext cx="6340822" cy="3206615"/>
          </a:xfrm>
          <a:prstGeom prst="rect">
            <a:avLst/>
          </a:prstGeom>
        </p:spPr>
      </p:pic>
    </p:spTree>
    <p:extLst>
      <p:ext uri="{BB962C8B-B14F-4D97-AF65-F5344CB8AC3E}">
        <p14:creationId xmlns:p14="http://schemas.microsoft.com/office/powerpoint/2010/main" val="303779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FAA2CD-3E6C-A042-8D73-4B609377FE68}"/>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4" name="Slide Number Placeholder 3">
            <a:extLst>
              <a:ext uri="{FF2B5EF4-FFF2-40B4-BE49-F238E27FC236}">
                <a16:creationId xmlns:a16="http://schemas.microsoft.com/office/drawing/2014/main" id="{E48E031B-679E-A44F-B3E8-E5BD7CC0B55C}"/>
              </a:ext>
            </a:extLst>
          </p:cNvPr>
          <p:cNvSpPr>
            <a:spLocks noGrp="1"/>
          </p:cNvSpPr>
          <p:nvPr>
            <p:ph type="sldNum" sz="quarter" idx="12"/>
          </p:nvPr>
        </p:nvSpPr>
        <p:spPr/>
        <p:txBody>
          <a:bodyPr/>
          <a:lstStyle/>
          <a:p>
            <a:fld id="{442AD375-037F-43D0-B059-5172DA06796A}" type="slidenum">
              <a:rPr lang="de-CH" smtClean="0"/>
              <a:pPr/>
              <a:t>27</a:t>
            </a:fld>
            <a:endParaRPr lang="de-CH"/>
          </a:p>
        </p:txBody>
      </p:sp>
      <p:sp>
        <p:nvSpPr>
          <p:cNvPr id="5" name="Title 4">
            <a:extLst>
              <a:ext uri="{FF2B5EF4-FFF2-40B4-BE49-F238E27FC236}">
                <a16:creationId xmlns:a16="http://schemas.microsoft.com/office/drawing/2014/main" id="{CE93C1FC-0CA8-4649-831F-9200171E211D}"/>
              </a:ext>
            </a:extLst>
          </p:cNvPr>
          <p:cNvSpPr>
            <a:spLocks noGrp="1"/>
          </p:cNvSpPr>
          <p:nvPr>
            <p:ph type="title"/>
          </p:nvPr>
        </p:nvSpPr>
        <p:spPr/>
        <p:txBody>
          <a:bodyPr/>
          <a:lstStyle/>
          <a:p>
            <a:r>
              <a:rPr lang="en-CH"/>
              <a:t>Example II – Data Scientist Job Opening</a:t>
            </a:r>
          </a:p>
        </p:txBody>
      </p:sp>
      <p:sp>
        <p:nvSpPr>
          <p:cNvPr id="7" name="TextBox 6">
            <a:extLst>
              <a:ext uri="{FF2B5EF4-FFF2-40B4-BE49-F238E27FC236}">
                <a16:creationId xmlns:a16="http://schemas.microsoft.com/office/drawing/2014/main" id="{F6553E24-6CD0-2340-8FC1-BF533E3968AB}"/>
              </a:ext>
            </a:extLst>
          </p:cNvPr>
          <p:cNvSpPr txBox="1"/>
          <p:nvPr/>
        </p:nvSpPr>
        <p:spPr>
          <a:xfrm>
            <a:off x="420567" y="915566"/>
            <a:ext cx="8255518" cy="3693319"/>
          </a:xfrm>
          <a:prstGeom prst="rect">
            <a:avLst/>
          </a:prstGeom>
          <a:noFill/>
        </p:spPr>
        <p:txBody>
          <a:bodyPr wrap="square">
            <a:spAutoFit/>
          </a:bodyPr>
          <a:lstStyle/>
          <a:p>
            <a:r>
              <a:rPr lang="en-GB" sz="1800" b="1">
                <a:solidFill>
                  <a:srgbClr val="000000"/>
                </a:solidFill>
                <a:latin typeface="+mj-lt"/>
              </a:rPr>
              <a:t>Your tasks:</a:t>
            </a:r>
          </a:p>
          <a:p>
            <a:pPr marL="285750" indent="-285750">
              <a:buFont typeface="Arial" panose="020B0604020202020204" pitchFamily="34" charset="0"/>
              <a:buChar char="•"/>
            </a:pPr>
            <a:r>
              <a:rPr lang="en-GB" sz="1800">
                <a:solidFill>
                  <a:srgbClr val="000000"/>
                </a:solidFill>
                <a:latin typeface="+mj-lt"/>
              </a:rPr>
              <a:t>Analyses and visualization of manufacturing costs, their change and creation of progrnossen / models for future development.</a:t>
            </a:r>
          </a:p>
          <a:p>
            <a:pPr marL="285750" indent="-285750">
              <a:buFont typeface="Arial" panose="020B0604020202020204" pitchFamily="34" charset="0"/>
              <a:buChar char="•"/>
            </a:pPr>
            <a:r>
              <a:rPr lang="en-GB" sz="1800">
                <a:solidFill>
                  <a:srgbClr val="000000"/>
                </a:solidFill>
                <a:latin typeface="+mj-lt"/>
              </a:rPr>
              <a:t>Development of Qlik Sense Apps, procurement of raw data, data cleaning, design of data model, programming of data loading script, design of dashboards/visualizations</a:t>
            </a:r>
          </a:p>
          <a:p>
            <a:pPr marL="285750" indent="-285750">
              <a:buFont typeface="Arial" panose="020B0604020202020204" pitchFamily="34" charset="0"/>
              <a:buChar char="•"/>
            </a:pPr>
            <a:r>
              <a:rPr lang="en-GB" sz="1800">
                <a:solidFill>
                  <a:srgbClr val="000000"/>
                </a:solidFill>
                <a:latin typeface="+mj-lt"/>
              </a:rPr>
              <a:t>Continuous improvement and alignment of manufacturing costing in SAP with production realities, close collaboration with controlling and time recording specialists</a:t>
            </a:r>
          </a:p>
          <a:p>
            <a:pPr marL="285750" indent="-285750">
              <a:buFont typeface="Arial" panose="020B0604020202020204" pitchFamily="34" charset="0"/>
              <a:buChar char="•"/>
            </a:pPr>
            <a:r>
              <a:rPr lang="en-GB" sz="1800">
                <a:solidFill>
                  <a:srgbClr val="000000"/>
                </a:solidFill>
                <a:latin typeface="+mj-lt"/>
              </a:rPr>
              <a:t>Quantify project savings in collaboration with project managers and engineers (planned and effective project savings)</a:t>
            </a:r>
          </a:p>
          <a:p>
            <a:pPr marL="285750" indent="-285750">
              <a:buFont typeface="Arial" panose="020B0604020202020204" pitchFamily="34" charset="0"/>
              <a:buChar char="•"/>
            </a:pPr>
            <a:r>
              <a:rPr lang="en-GB" sz="1800">
                <a:solidFill>
                  <a:srgbClr val="000000"/>
                </a:solidFill>
                <a:latin typeface="+mj-lt"/>
              </a:rPr>
              <a:t>Challenging and varied data analysis and preparation as a basis for decision making for management</a:t>
            </a:r>
            <a:endParaRPr lang="en-GB" sz="1800" i="0" u="none" strike="noStrike">
              <a:solidFill>
                <a:srgbClr val="000000"/>
              </a:solidFill>
              <a:effectLst/>
              <a:latin typeface="+mj-lt"/>
            </a:endParaRPr>
          </a:p>
        </p:txBody>
      </p:sp>
    </p:spTree>
    <p:extLst>
      <p:ext uri="{BB962C8B-B14F-4D97-AF65-F5344CB8AC3E}">
        <p14:creationId xmlns:p14="http://schemas.microsoft.com/office/powerpoint/2010/main" val="2260183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F0472D-1B03-D046-AB60-E4A5424DD0C4}"/>
              </a:ext>
            </a:extLst>
          </p:cNvPr>
          <p:cNvSpPr>
            <a:spLocks noGrp="1"/>
          </p:cNvSpPr>
          <p:nvPr>
            <p:ph idx="1"/>
          </p:nvPr>
        </p:nvSpPr>
        <p:spPr>
          <a:xfrm>
            <a:off x="467544" y="951706"/>
            <a:ext cx="8208541" cy="3708276"/>
          </a:xfrm>
        </p:spPr>
        <p:txBody>
          <a:bodyPr/>
          <a:lstStyle/>
          <a:p>
            <a:r>
              <a:rPr lang="en-GB" sz="1600" b="1"/>
              <a:t>Who you are:</a:t>
            </a:r>
          </a:p>
          <a:p>
            <a:pPr marL="171450" indent="-171450">
              <a:buFont typeface="Arial" panose="020B0604020202020204" pitchFamily="34" charset="0"/>
              <a:buChar char="•"/>
            </a:pPr>
            <a:r>
              <a:rPr lang="en-GB" sz="1600"/>
              <a:t>You have a Master / PhD in Computer Science, Data Science or equivalent work experience</a:t>
            </a:r>
          </a:p>
          <a:p>
            <a:pPr marL="171450" indent="-171450">
              <a:buFont typeface="Arial" panose="020B0604020202020204" pitchFamily="34" charset="0"/>
              <a:buChar char="•"/>
            </a:pPr>
            <a:r>
              <a:rPr lang="en-GB" sz="1600"/>
              <a:t>You have practical experience in machine learning technologies related to NLP for tasks such as Embeddings, Named Entity Recognition, Classification, Taxonomies Construction, Sentiment Analysis, Text Similarity, ETL, and Predictive Modelling</a:t>
            </a:r>
          </a:p>
          <a:p>
            <a:pPr marL="171450" indent="-171450">
              <a:buFont typeface="Arial" panose="020B0604020202020204" pitchFamily="34" charset="0"/>
              <a:buChar char="•"/>
            </a:pPr>
            <a:r>
              <a:rPr lang="en-GB" sz="1600"/>
              <a:t>You possess hands-on experience with ML frameworks such as Tensorflow, Keras, PyTorch, Gorgonia etc.</a:t>
            </a:r>
          </a:p>
          <a:p>
            <a:pPr marL="171450" indent="-171450">
              <a:buFont typeface="Arial" panose="020B0604020202020204" pitchFamily="34" charset="0"/>
              <a:buChar char="•"/>
            </a:pPr>
            <a:r>
              <a:rPr lang="en-GB" sz="1600"/>
              <a:t>You are familiar with general purpose programming languages like Golang, Java, C / C++ or Python</a:t>
            </a:r>
          </a:p>
          <a:p>
            <a:pPr marL="171450" indent="-171450">
              <a:buFont typeface="Arial" panose="020B0604020202020204" pitchFamily="34" charset="0"/>
              <a:buChar char="•"/>
            </a:pPr>
            <a:r>
              <a:rPr lang="en-GB" sz="1600"/>
              <a:t>You are an autodidact with heuristic practice</a:t>
            </a:r>
          </a:p>
          <a:p>
            <a:pPr marL="171450" indent="-171450">
              <a:buFont typeface="Arial" panose="020B0604020202020204" pitchFamily="34" charset="0"/>
              <a:buChar char="•"/>
            </a:pPr>
            <a:r>
              <a:rPr lang="en-GB" sz="1600"/>
              <a:t>You speak English, basic knowledge of German and/or French (B1) are welcome</a:t>
            </a:r>
          </a:p>
          <a:p>
            <a:endParaRPr lang="en-CH" sz="1600"/>
          </a:p>
        </p:txBody>
      </p:sp>
      <p:sp>
        <p:nvSpPr>
          <p:cNvPr id="3" name="Footer Placeholder 2">
            <a:extLst>
              <a:ext uri="{FF2B5EF4-FFF2-40B4-BE49-F238E27FC236}">
                <a16:creationId xmlns:a16="http://schemas.microsoft.com/office/drawing/2014/main" id="{CD5835B1-07DA-9245-A713-68B8535D8357}"/>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4" name="Slide Number Placeholder 3">
            <a:extLst>
              <a:ext uri="{FF2B5EF4-FFF2-40B4-BE49-F238E27FC236}">
                <a16:creationId xmlns:a16="http://schemas.microsoft.com/office/drawing/2014/main" id="{E510F0D1-72F1-6548-BBA5-7B77D58FB347}"/>
              </a:ext>
            </a:extLst>
          </p:cNvPr>
          <p:cNvSpPr>
            <a:spLocks noGrp="1"/>
          </p:cNvSpPr>
          <p:nvPr>
            <p:ph type="sldNum" sz="quarter" idx="12"/>
          </p:nvPr>
        </p:nvSpPr>
        <p:spPr/>
        <p:txBody>
          <a:bodyPr/>
          <a:lstStyle/>
          <a:p>
            <a:fld id="{442AD375-037F-43D0-B059-5172DA06796A}" type="slidenum">
              <a:rPr lang="de-CH" smtClean="0"/>
              <a:pPr/>
              <a:t>28</a:t>
            </a:fld>
            <a:endParaRPr lang="de-CH"/>
          </a:p>
        </p:txBody>
      </p:sp>
      <p:sp>
        <p:nvSpPr>
          <p:cNvPr id="5" name="Title 4">
            <a:extLst>
              <a:ext uri="{FF2B5EF4-FFF2-40B4-BE49-F238E27FC236}">
                <a16:creationId xmlns:a16="http://schemas.microsoft.com/office/drawing/2014/main" id="{2926A733-027B-974E-BDA4-C3C75D8F0C17}"/>
              </a:ext>
            </a:extLst>
          </p:cNvPr>
          <p:cNvSpPr>
            <a:spLocks noGrp="1"/>
          </p:cNvSpPr>
          <p:nvPr>
            <p:ph type="title"/>
          </p:nvPr>
        </p:nvSpPr>
        <p:spPr/>
        <p:txBody>
          <a:bodyPr/>
          <a:lstStyle/>
          <a:p>
            <a:r>
              <a:rPr lang="en-CH"/>
              <a:t>Example III – Machine Learning Job Opening</a:t>
            </a:r>
          </a:p>
        </p:txBody>
      </p:sp>
    </p:spTree>
    <p:extLst>
      <p:ext uri="{BB962C8B-B14F-4D97-AF65-F5344CB8AC3E}">
        <p14:creationId xmlns:p14="http://schemas.microsoft.com/office/powerpoint/2010/main" val="2460271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F0472D-1B03-D046-AB60-E4A5424DD0C4}"/>
              </a:ext>
            </a:extLst>
          </p:cNvPr>
          <p:cNvSpPr>
            <a:spLocks noGrp="1"/>
          </p:cNvSpPr>
          <p:nvPr>
            <p:ph idx="1"/>
          </p:nvPr>
        </p:nvSpPr>
        <p:spPr>
          <a:xfrm>
            <a:off x="467544" y="951706"/>
            <a:ext cx="8208541" cy="3708276"/>
          </a:xfrm>
        </p:spPr>
        <p:txBody>
          <a:bodyPr/>
          <a:lstStyle/>
          <a:p>
            <a:r>
              <a:rPr lang="en-GB" sz="1400" b="1"/>
              <a:t>Minimum Qualifications</a:t>
            </a:r>
          </a:p>
          <a:p>
            <a:pPr marL="171450" indent="-171450">
              <a:buFont typeface="Arial" panose="020B0604020202020204" pitchFamily="34" charset="0"/>
              <a:buChar char="•"/>
            </a:pPr>
            <a:r>
              <a:rPr lang="en-GB" sz="1400"/>
              <a:t>Currently has or is in the process of obtaining a PhD degree or postdoctoral assignment in the field of Computer Vision, Machine Learning, Computer Graphics, Robotics or simila</a:t>
            </a:r>
          </a:p>
          <a:p>
            <a:pPr marL="171450" indent="-171450">
              <a:buFont typeface="Arial" panose="020B0604020202020204" pitchFamily="34" charset="0"/>
              <a:buChar char="•"/>
            </a:pPr>
            <a:r>
              <a:rPr lang="en-GB" sz="1400"/>
              <a:t>3+ years experience with computer vision – specifically real-time tracking (e.g. of objects, hands, bodies, faces) or 3D reconstruction gained during their PhD</a:t>
            </a:r>
          </a:p>
          <a:p>
            <a:pPr marL="171450" indent="-171450">
              <a:buFont typeface="Arial" panose="020B0604020202020204" pitchFamily="34" charset="0"/>
              <a:buChar char="•"/>
            </a:pPr>
            <a:r>
              <a:rPr lang="en-GB" sz="1400"/>
              <a:t>2+ years of experience engineering in C++ or Python including time during their PhD</a:t>
            </a:r>
          </a:p>
          <a:p>
            <a:pPr marL="171450" indent="-171450">
              <a:buFont typeface="Arial" panose="020B0604020202020204" pitchFamily="34" charset="0"/>
              <a:buChar char="•"/>
            </a:pPr>
            <a:r>
              <a:rPr lang="en-GB" sz="1400"/>
              <a:t>Experience with computer vision/machine learning libraries such as OpenCV, Matlab, or Torch</a:t>
            </a:r>
          </a:p>
          <a:p>
            <a:pPr marL="171450" indent="-171450">
              <a:buFont typeface="Arial" panose="020B0604020202020204" pitchFamily="34" charset="0"/>
              <a:buChar char="•"/>
            </a:pPr>
            <a:r>
              <a:rPr lang="en-GB" sz="1400"/>
              <a:t>Knowledge in machine learning, Bayesian filtering, information theory, and 3D geometry</a:t>
            </a:r>
          </a:p>
          <a:p>
            <a:r>
              <a:rPr lang="en-GB" sz="1400" b="1"/>
              <a:t>Preferred Qualifications</a:t>
            </a:r>
          </a:p>
          <a:p>
            <a:pPr marL="171450" indent="-171450">
              <a:buFont typeface="Arial" panose="020B0604020202020204" pitchFamily="34" charset="0"/>
              <a:buChar char="•"/>
            </a:pPr>
            <a:r>
              <a:rPr lang="en-GB" sz="1400"/>
              <a:t>Professional industry experience in the field of Computer Vision, Machine Learning, Computer Graphics, Robotics or similar</a:t>
            </a:r>
          </a:p>
          <a:p>
            <a:pPr marL="171450" indent="-171450">
              <a:buFont typeface="Arial" panose="020B0604020202020204" pitchFamily="34" charset="0"/>
              <a:buChar char="•"/>
            </a:pPr>
            <a:r>
              <a:rPr lang="en-GB" sz="1400"/>
              <a:t>Publication track record at conferences such as SIGGRAPH, CVPR, NIPS, ECCV, ICCV, ISMAR, ICML, etc.</a:t>
            </a:r>
          </a:p>
        </p:txBody>
      </p:sp>
      <p:sp>
        <p:nvSpPr>
          <p:cNvPr id="3" name="Footer Placeholder 2">
            <a:extLst>
              <a:ext uri="{FF2B5EF4-FFF2-40B4-BE49-F238E27FC236}">
                <a16:creationId xmlns:a16="http://schemas.microsoft.com/office/drawing/2014/main" id="{CD5835B1-07DA-9245-A713-68B8535D8357}"/>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4" name="Slide Number Placeholder 3">
            <a:extLst>
              <a:ext uri="{FF2B5EF4-FFF2-40B4-BE49-F238E27FC236}">
                <a16:creationId xmlns:a16="http://schemas.microsoft.com/office/drawing/2014/main" id="{E510F0D1-72F1-6548-BBA5-7B77D58FB347}"/>
              </a:ext>
            </a:extLst>
          </p:cNvPr>
          <p:cNvSpPr>
            <a:spLocks noGrp="1"/>
          </p:cNvSpPr>
          <p:nvPr>
            <p:ph type="sldNum" sz="quarter" idx="12"/>
          </p:nvPr>
        </p:nvSpPr>
        <p:spPr/>
        <p:txBody>
          <a:bodyPr/>
          <a:lstStyle/>
          <a:p>
            <a:fld id="{442AD375-037F-43D0-B059-5172DA06796A}" type="slidenum">
              <a:rPr lang="de-CH" smtClean="0"/>
              <a:pPr/>
              <a:t>29</a:t>
            </a:fld>
            <a:endParaRPr lang="de-CH"/>
          </a:p>
        </p:txBody>
      </p:sp>
      <p:sp>
        <p:nvSpPr>
          <p:cNvPr id="5" name="Title 4">
            <a:extLst>
              <a:ext uri="{FF2B5EF4-FFF2-40B4-BE49-F238E27FC236}">
                <a16:creationId xmlns:a16="http://schemas.microsoft.com/office/drawing/2014/main" id="{2926A733-027B-974E-BDA4-C3C75D8F0C17}"/>
              </a:ext>
            </a:extLst>
          </p:cNvPr>
          <p:cNvSpPr>
            <a:spLocks noGrp="1"/>
          </p:cNvSpPr>
          <p:nvPr>
            <p:ph type="title"/>
          </p:nvPr>
        </p:nvSpPr>
        <p:spPr>
          <a:xfrm>
            <a:off x="441996" y="165754"/>
            <a:ext cx="8208542" cy="623887"/>
          </a:xfrm>
        </p:spPr>
        <p:txBody>
          <a:bodyPr/>
          <a:lstStyle/>
          <a:p>
            <a:r>
              <a:rPr lang="en-CH"/>
              <a:t>Example IV – Computer Vision and Machine Learning Engineer Job Opening (facebook)</a:t>
            </a:r>
          </a:p>
        </p:txBody>
      </p:sp>
    </p:spTree>
    <p:extLst>
      <p:ext uri="{BB962C8B-B14F-4D97-AF65-F5344CB8AC3E}">
        <p14:creationId xmlns:p14="http://schemas.microsoft.com/office/powerpoint/2010/main" val="3754335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FBD808C-CFFE-AC45-BE92-D85A58A96381}"/>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4" name="Slide Number Placeholder 3">
            <a:extLst>
              <a:ext uri="{FF2B5EF4-FFF2-40B4-BE49-F238E27FC236}">
                <a16:creationId xmlns:a16="http://schemas.microsoft.com/office/drawing/2014/main" id="{BBFF15F8-6808-D143-9C46-03A9B542E707}"/>
              </a:ext>
            </a:extLst>
          </p:cNvPr>
          <p:cNvSpPr>
            <a:spLocks noGrp="1"/>
          </p:cNvSpPr>
          <p:nvPr>
            <p:ph type="sldNum" sz="quarter" idx="12"/>
          </p:nvPr>
        </p:nvSpPr>
        <p:spPr/>
        <p:txBody>
          <a:bodyPr/>
          <a:lstStyle/>
          <a:p>
            <a:fld id="{442AD375-037F-43D0-B059-5172DA06796A}" type="slidenum">
              <a:rPr lang="de-CH" smtClean="0"/>
              <a:pPr/>
              <a:t>3</a:t>
            </a:fld>
            <a:endParaRPr lang="de-CH"/>
          </a:p>
        </p:txBody>
      </p:sp>
      <p:sp>
        <p:nvSpPr>
          <p:cNvPr id="5" name="Title 4">
            <a:extLst>
              <a:ext uri="{FF2B5EF4-FFF2-40B4-BE49-F238E27FC236}">
                <a16:creationId xmlns:a16="http://schemas.microsoft.com/office/drawing/2014/main" id="{9CCE3B67-9962-2A4D-86E8-32867D5C8F88}"/>
              </a:ext>
            </a:extLst>
          </p:cNvPr>
          <p:cNvSpPr>
            <a:spLocks noGrp="1"/>
          </p:cNvSpPr>
          <p:nvPr>
            <p:ph type="title"/>
          </p:nvPr>
        </p:nvSpPr>
        <p:spPr>
          <a:xfrm>
            <a:off x="242421" y="134856"/>
            <a:ext cx="8208542" cy="623887"/>
          </a:xfrm>
        </p:spPr>
        <p:txBody>
          <a:bodyPr/>
          <a:lstStyle/>
          <a:p>
            <a:r>
              <a:rPr lang="en-CH"/>
              <a:t>Analytics vs. AI – Main differences</a:t>
            </a:r>
          </a:p>
        </p:txBody>
      </p:sp>
      <p:sp>
        <p:nvSpPr>
          <p:cNvPr id="47" name="Rechteck 49">
            <a:extLst>
              <a:ext uri="{FF2B5EF4-FFF2-40B4-BE49-F238E27FC236}">
                <a16:creationId xmlns:a16="http://schemas.microsoft.com/office/drawing/2014/main" id="{533C2932-D3C7-FD48-86A1-6A6C4F61E0AA}"/>
              </a:ext>
            </a:extLst>
          </p:cNvPr>
          <p:cNvSpPr/>
          <p:nvPr/>
        </p:nvSpPr>
        <p:spPr>
          <a:xfrm>
            <a:off x="977440" y="843558"/>
            <a:ext cx="3237025" cy="3552568"/>
          </a:xfrm>
          <a:prstGeom prst="rect">
            <a:avLst/>
          </a:prstGeom>
          <a:solidFill>
            <a:srgbClr val="8296C4">
              <a:lumMod val="60000"/>
              <a:lumOff val="40000"/>
              <a:alpha val="20000"/>
            </a:srgbClr>
          </a:solidFill>
          <a:ln w="25400" cap="flat" cmpd="sng" algn="ctr">
            <a:solidFill>
              <a:srgbClr val="9A0941">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de-CH" sz="2400" b="0" i="0" u="none" strike="noStrike" kern="0" cap="none" spc="0" normalizeH="0" baseline="0" noProof="0">
              <a:ln>
                <a:noFill/>
              </a:ln>
              <a:solidFill>
                <a:srgbClr val="FFFFFF"/>
              </a:solidFill>
              <a:effectLst/>
              <a:uLnTx/>
              <a:uFillTx/>
              <a:latin typeface="Arial"/>
              <a:ea typeface="+mn-ea"/>
              <a:cs typeface="+mn-cs"/>
            </a:endParaRPr>
          </a:p>
        </p:txBody>
      </p:sp>
      <p:sp>
        <p:nvSpPr>
          <p:cNvPr id="48" name="Rechteck 51">
            <a:extLst>
              <a:ext uri="{FF2B5EF4-FFF2-40B4-BE49-F238E27FC236}">
                <a16:creationId xmlns:a16="http://schemas.microsoft.com/office/drawing/2014/main" id="{6AC75E77-0297-1443-98BB-2CDC19E8E4CB}"/>
              </a:ext>
            </a:extLst>
          </p:cNvPr>
          <p:cNvSpPr/>
          <p:nvPr/>
        </p:nvSpPr>
        <p:spPr>
          <a:xfrm>
            <a:off x="4211960" y="843558"/>
            <a:ext cx="4062161" cy="3552568"/>
          </a:xfrm>
          <a:prstGeom prst="rect">
            <a:avLst/>
          </a:prstGeom>
          <a:solidFill>
            <a:srgbClr val="9A0941">
              <a:alpha val="20000"/>
            </a:srgbClr>
          </a:solidFill>
          <a:ln w="25400" cap="flat" cmpd="sng" algn="ctr">
            <a:solidFill>
              <a:srgbClr val="9A0941">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de-CH" sz="2400" b="0" i="0" u="none" strike="noStrike" kern="0" cap="none" spc="0" normalizeH="0" baseline="0" noProof="0">
              <a:ln>
                <a:noFill/>
              </a:ln>
              <a:solidFill>
                <a:srgbClr val="FFFFFF"/>
              </a:solidFill>
              <a:effectLst/>
              <a:uLnTx/>
              <a:uFillTx/>
              <a:latin typeface="Arial"/>
              <a:ea typeface="+mn-ea"/>
              <a:cs typeface="+mn-cs"/>
            </a:endParaRPr>
          </a:p>
        </p:txBody>
      </p:sp>
      <p:grpSp>
        <p:nvGrpSpPr>
          <p:cNvPr id="49" name="Gruppieren 6">
            <a:extLst>
              <a:ext uri="{FF2B5EF4-FFF2-40B4-BE49-F238E27FC236}">
                <a16:creationId xmlns:a16="http://schemas.microsoft.com/office/drawing/2014/main" id="{B6488D16-7CC9-ED43-BC8F-C9CFB141BB9A}"/>
              </a:ext>
            </a:extLst>
          </p:cNvPr>
          <p:cNvGrpSpPr/>
          <p:nvPr/>
        </p:nvGrpSpPr>
        <p:grpSpPr>
          <a:xfrm>
            <a:off x="2664072" y="1026369"/>
            <a:ext cx="3088997" cy="3090067"/>
            <a:chOff x="2580378" y="2044174"/>
            <a:chExt cx="3983245" cy="3984625"/>
          </a:xfrm>
        </p:grpSpPr>
        <p:grpSp>
          <p:nvGrpSpPr>
            <p:cNvPr id="50" name="Group 3">
              <a:extLst>
                <a:ext uri="{FF2B5EF4-FFF2-40B4-BE49-F238E27FC236}">
                  <a16:creationId xmlns:a16="http://schemas.microsoft.com/office/drawing/2014/main" id="{56DE43E2-70B8-A44B-A5DE-E0BB00D3CFE4}"/>
                </a:ext>
              </a:extLst>
            </p:cNvPr>
            <p:cNvGrpSpPr>
              <a:grpSpLocks/>
            </p:cNvGrpSpPr>
            <p:nvPr/>
          </p:nvGrpSpPr>
          <p:grpSpPr bwMode="gray">
            <a:xfrm>
              <a:off x="4571310" y="2044174"/>
              <a:ext cx="1174140" cy="1993693"/>
              <a:chOff x="3356" y="1728"/>
              <a:chExt cx="678" cy="1153"/>
            </a:xfrm>
            <a:solidFill>
              <a:srgbClr val="9A0941"/>
            </a:solidFill>
          </p:grpSpPr>
          <p:sp>
            <p:nvSpPr>
              <p:cNvPr id="79" name="Arc 4">
                <a:extLst>
                  <a:ext uri="{FF2B5EF4-FFF2-40B4-BE49-F238E27FC236}">
                    <a16:creationId xmlns:a16="http://schemas.microsoft.com/office/drawing/2014/main" id="{4B145B98-197A-6C41-9EDC-9DE54D034BF5}"/>
                  </a:ext>
                </a:extLst>
              </p:cNvPr>
              <p:cNvSpPr>
                <a:spLocks/>
              </p:cNvSpPr>
              <p:nvPr/>
            </p:nvSpPr>
            <p:spPr bwMode="gray">
              <a:xfrm>
                <a:off x="3356" y="1728"/>
                <a:ext cx="677" cy="1152"/>
              </a:xfrm>
              <a:custGeom>
                <a:avLst/>
                <a:gdLst>
                  <a:gd name="T0" fmla="*/ 0 w 12696"/>
                  <a:gd name="T1" fmla="*/ 0 h 21600"/>
                  <a:gd name="T2" fmla="*/ 0 w 12696"/>
                  <a:gd name="T3" fmla="*/ 0 h 21600"/>
                  <a:gd name="T4" fmla="*/ 0 w 12696"/>
                  <a:gd name="T5" fmla="*/ 0 h 21600"/>
                  <a:gd name="T6" fmla="*/ 0 60000 65536"/>
                  <a:gd name="T7" fmla="*/ 0 60000 65536"/>
                  <a:gd name="T8" fmla="*/ 0 60000 65536"/>
                  <a:gd name="T9" fmla="*/ 0 w 12696"/>
                  <a:gd name="T10" fmla="*/ 0 h 21600"/>
                  <a:gd name="T11" fmla="*/ 12696 w 12696"/>
                  <a:gd name="T12" fmla="*/ 21600 h 21600"/>
                </a:gdLst>
                <a:ahLst/>
                <a:cxnLst>
                  <a:cxn ang="T6">
                    <a:pos x="T0" y="T1"/>
                  </a:cxn>
                  <a:cxn ang="T7">
                    <a:pos x="T2" y="T3"/>
                  </a:cxn>
                  <a:cxn ang="T8">
                    <a:pos x="T4" y="T5"/>
                  </a:cxn>
                </a:cxnLst>
                <a:rect l="T9" t="T10" r="T11" b="T12"/>
                <a:pathLst>
                  <a:path w="12696" h="21600" fill="none" extrusionOk="0">
                    <a:moveTo>
                      <a:pt x="-1" y="0"/>
                    </a:moveTo>
                    <a:cubicBezTo>
                      <a:pt x="4561" y="0"/>
                      <a:pt x="9005" y="1444"/>
                      <a:pt x="12695" y="4125"/>
                    </a:cubicBezTo>
                  </a:path>
                  <a:path w="12696" h="21600" stroke="0" extrusionOk="0">
                    <a:moveTo>
                      <a:pt x="-1" y="0"/>
                    </a:moveTo>
                    <a:cubicBezTo>
                      <a:pt x="4561" y="0"/>
                      <a:pt x="9005" y="1444"/>
                      <a:pt x="12695" y="4125"/>
                    </a:cubicBezTo>
                    <a:lnTo>
                      <a:pt x="0" y="21600"/>
                    </a:lnTo>
                    <a:close/>
                  </a:path>
                </a:pathLst>
              </a:custGeom>
              <a:grpFill/>
              <a:ln w="12700">
                <a:solidFill>
                  <a:srgbClr val="FFFFFF"/>
                </a:solidFill>
                <a:round/>
                <a:headEnd/>
                <a:tailEnd/>
              </a:ln>
            </p:spPr>
            <p:txBody>
              <a:bodyPr lIns="44450" tIns="44450" rIns="274320" bIns="1005840" anchor="ctr"/>
              <a:lstStyle/>
              <a:p>
                <a:pPr marL="0" marR="0" lvl="0" indent="0" algn="ctr" defTabSz="914400" eaLnBrk="1" fontAlgn="base" latinLnBrk="0" hangingPunct="1">
                  <a:lnSpc>
                    <a:spcPct val="100000"/>
                  </a:lnSpc>
                  <a:spcBef>
                    <a:spcPct val="20000"/>
                  </a:spcBef>
                  <a:spcAft>
                    <a:spcPct val="0"/>
                  </a:spcAft>
                  <a:buClrTx/>
                  <a:buSzTx/>
                  <a:buFontTx/>
                  <a:buNone/>
                  <a:tabLst/>
                  <a:defRPr/>
                </a:pPr>
                <a:r>
                  <a:rPr kumimoji="0" lang="en-GB" sz="1100" b="0" i="0" u="none" strike="noStrike" kern="0" cap="none" spc="0" normalizeH="0" baseline="0" noProof="0">
                    <a:ln>
                      <a:noFill/>
                    </a:ln>
                    <a:solidFill>
                      <a:srgbClr val="FFFFFF"/>
                    </a:solidFill>
                    <a:effectLst/>
                    <a:uLnTx/>
                    <a:uFillTx/>
                    <a:ea typeface="ＭＳ Ｐゴシック" charset="0"/>
                    <a:cs typeface="Arial" pitchFamily="34" charset="0"/>
                  </a:rPr>
                  <a:t>Machine</a:t>
                </a:r>
                <a:br>
                  <a:rPr kumimoji="0" lang="en-GB" sz="1100" b="0" i="0" u="none" strike="noStrike" kern="0" cap="none" spc="0" normalizeH="0" baseline="0" noProof="0">
                    <a:ln>
                      <a:noFill/>
                    </a:ln>
                    <a:solidFill>
                      <a:srgbClr val="FFFFFF"/>
                    </a:solidFill>
                    <a:effectLst/>
                    <a:uLnTx/>
                    <a:uFillTx/>
                    <a:ea typeface="ＭＳ Ｐゴシック" charset="0"/>
                    <a:cs typeface="Arial" pitchFamily="34" charset="0"/>
                  </a:rPr>
                </a:br>
                <a:r>
                  <a:rPr kumimoji="0" lang="en-GB" sz="1100" b="0" i="0" u="none" strike="noStrike" kern="0" cap="none" spc="0" normalizeH="0" baseline="0" noProof="0">
                    <a:ln>
                      <a:noFill/>
                    </a:ln>
                    <a:solidFill>
                      <a:srgbClr val="FFFFFF"/>
                    </a:solidFill>
                    <a:effectLst/>
                    <a:uLnTx/>
                    <a:uFillTx/>
                    <a:ea typeface="ＭＳ Ｐゴシック" charset="0"/>
                    <a:cs typeface="Arial" pitchFamily="34" charset="0"/>
                  </a:rPr>
                  <a:t>Learning</a:t>
                </a:r>
              </a:p>
            </p:txBody>
          </p:sp>
          <p:sp>
            <p:nvSpPr>
              <p:cNvPr id="80" name="Freeform 78">
                <a:extLst>
                  <a:ext uri="{FF2B5EF4-FFF2-40B4-BE49-F238E27FC236}">
                    <a16:creationId xmlns:a16="http://schemas.microsoft.com/office/drawing/2014/main" id="{ECC26A9A-F566-EA49-A3C6-D9F95DF7FE4F}"/>
                  </a:ext>
                </a:extLst>
              </p:cNvPr>
              <p:cNvSpPr>
                <a:spLocks/>
              </p:cNvSpPr>
              <p:nvPr/>
            </p:nvSpPr>
            <p:spPr bwMode="gray">
              <a:xfrm>
                <a:off x="3356" y="1728"/>
                <a:ext cx="678" cy="1153"/>
              </a:xfrm>
              <a:custGeom>
                <a:avLst/>
                <a:gdLst>
                  <a:gd name="T0" fmla="*/ 0 w 678"/>
                  <a:gd name="T1" fmla="*/ 0 h 1153"/>
                  <a:gd name="T2" fmla="*/ 0 w 678"/>
                  <a:gd name="T3" fmla="*/ 1152 h 1153"/>
                  <a:gd name="T4" fmla="*/ 677 w 678"/>
                  <a:gd name="T5" fmla="*/ 220 h 1153"/>
                  <a:gd name="T6" fmla="*/ 0 60000 65536"/>
                  <a:gd name="T7" fmla="*/ 0 60000 65536"/>
                  <a:gd name="T8" fmla="*/ 0 60000 65536"/>
                  <a:gd name="T9" fmla="*/ 0 w 678"/>
                  <a:gd name="T10" fmla="*/ 0 h 1153"/>
                  <a:gd name="T11" fmla="*/ 678 w 678"/>
                  <a:gd name="T12" fmla="*/ 1153 h 1153"/>
                </a:gdLst>
                <a:ahLst/>
                <a:cxnLst>
                  <a:cxn ang="T6">
                    <a:pos x="T0" y="T1"/>
                  </a:cxn>
                  <a:cxn ang="T7">
                    <a:pos x="T2" y="T3"/>
                  </a:cxn>
                  <a:cxn ang="T8">
                    <a:pos x="T4" y="T5"/>
                  </a:cxn>
                </a:cxnLst>
                <a:rect l="T9" t="T10" r="T11" b="T12"/>
                <a:pathLst>
                  <a:path w="678" h="1153">
                    <a:moveTo>
                      <a:pt x="0" y="0"/>
                    </a:moveTo>
                    <a:lnTo>
                      <a:pt x="0" y="1152"/>
                    </a:lnTo>
                    <a:lnTo>
                      <a:pt x="677" y="220"/>
                    </a:lnTo>
                  </a:path>
                </a:pathLst>
              </a:custGeom>
              <a:noFill/>
              <a:ln w="12700">
                <a:solidFill>
                  <a:srgbClr val="FFFFFF"/>
                </a:solidFill>
                <a:round/>
                <a:headEnd/>
                <a:tailEnd/>
              </a:ln>
            </p:spPr>
            <p:txBody>
              <a:bodyPr lIns="44450" tIns="44450" rIns="44450" bIns="44450" anchor="ctr"/>
              <a:lstStyle/>
              <a:p>
                <a:pPr marL="0" marR="0" lvl="0" indent="0" algn="ctr" defTabSz="914400" eaLnBrk="1" fontAlgn="base" latinLnBrk="0" hangingPunct="1">
                  <a:lnSpc>
                    <a:spcPct val="100000"/>
                  </a:lnSpc>
                  <a:spcBef>
                    <a:spcPct val="2000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ea typeface="ＭＳ Ｐゴシック" charset="0"/>
                  <a:cs typeface="Arial" pitchFamily="34" charset="0"/>
                </a:endParaRPr>
              </a:p>
            </p:txBody>
          </p:sp>
        </p:grpSp>
        <p:grpSp>
          <p:nvGrpSpPr>
            <p:cNvPr id="51" name="Group 6">
              <a:extLst>
                <a:ext uri="{FF2B5EF4-FFF2-40B4-BE49-F238E27FC236}">
                  <a16:creationId xmlns:a16="http://schemas.microsoft.com/office/drawing/2014/main" id="{D19C5310-239F-664B-A7FA-A91D1706C010}"/>
                </a:ext>
              </a:extLst>
            </p:cNvPr>
            <p:cNvGrpSpPr>
              <a:grpSpLocks/>
            </p:cNvGrpSpPr>
            <p:nvPr/>
          </p:nvGrpSpPr>
          <p:grpSpPr bwMode="gray">
            <a:xfrm>
              <a:off x="4571310" y="2424976"/>
              <a:ext cx="1897112" cy="1612891"/>
              <a:chOff x="3356" y="1948"/>
              <a:chExt cx="1097" cy="933"/>
            </a:xfrm>
            <a:solidFill>
              <a:srgbClr val="9A0941"/>
            </a:solidFill>
          </p:grpSpPr>
          <p:sp>
            <p:nvSpPr>
              <p:cNvPr id="77" name="Arc 7">
                <a:extLst>
                  <a:ext uri="{FF2B5EF4-FFF2-40B4-BE49-F238E27FC236}">
                    <a16:creationId xmlns:a16="http://schemas.microsoft.com/office/drawing/2014/main" id="{304CC5C8-B995-9345-AA68-601B9A3B6FF3}"/>
                  </a:ext>
                </a:extLst>
              </p:cNvPr>
              <p:cNvSpPr>
                <a:spLocks/>
              </p:cNvSpPr>
              <p:nvPr/>
            </p:nvSpPr>
            <p:spPr bwMode="gray">
              <a:xfrm>
                <a:off x="3356" y="1948"/>
                <a:ext cx="1096" cy="932"/>
              </a:xfrm>
              <a:custGeom>
                <a:avLst/>
                <a:gdLst>
                  <a:gd name="T0" fmla="*/ 0 w 20543"/>
                  <a:gd name="T1" fmla="*/ 0 h 17475"/>
                  <a:gd name="T2" fmla="*/ 0 w 20543"/>
                  <a:gd name="T3" fmla="*/ 0 h 17475"/>
                  <a:gd name="T4" fmla="*/ 0 w 20543"/>
                  <a:gd name="T5" fmla="*/ 0 h 17475"/>
                  <a:gd name="T6" fmla="*/ 0 60000 65536"/>
                  <a:gd name="T7" fmla="*/ 0 60000 65536"/>
                  <a:gd name="T8" fmla="*/ 0 60000 65536"/>
                  <a:gd name="T9" fmla="*/ 0 w 20543"/>
                  <a:gd name="T10" fmla="*/ 0 h 17475"/>
                  <a:gd name="T11" fmla="*/ 20543 w 20543"/>
                  <a:gd name="T12" fmla="*/ 17475 h 17475"/>
                </a:gdLst>
                <a:ahLst/>
                <a:cxnLst>
                  <a:cxn ang="T6">
                    <a:pos x="T0" y="T1"/>
                  </a:cxn>
                  <a:cxn ang="T7">
                    <a:pos x="T2" y="T3"/>
                  </a:cxn>
                  <a:cxn ang="T8">
                    <a:pos x="T4" y="T5"/>
                  </a:cxn>
                </a:cxnLst>
                <a:rect l="T9" t="T10" r="T11" b="T12"/>
                <a:pathLst>
                  <a:path w="20543" h="17475" fill="none" extrusionOk="0">
                    <a:moveTo>
                      <a:pt x="12695" y="0"/>
                    </a:moveTo>
                    <a:cubicBezTo>
                      <a:pt x="16386" y="2681"/>
                      <a:pt x="19133" y="6461"/>
                      <a:pt x="20542" y="10800"/>
                    </a:cubicBezTo>
                  </a:path>
                  <a:path w="20543" h="17475" stroke="0" extrusionOk="0">
                    <a:moveTo>
                      <a:pt x="12695" y="0"/>
                    </a:moveTo>
                    <a:cubicBezTo>
                      <a:pt x="16386" y="2681"/>
                      <a:pt x="19133" y="6461"/>
                      <a:pt x="20542" y="10800"/>
                    </a:cubicBezTo>
                    <a:lnTo>
                      <a:pt x="0" y="17475"/>
                    </a:lnTo>
                    <a:close/>
                  </a:path>
                </a:pathLst>
              </a:custGeom>
              <a:grpFill/>
              <a:ln w="12700">
                <a:solidFill>
                  <a:srgbClr val="FFFFFF"/>
                </a:solidFill>
                <a:round/>
                <a:headEnd/>
                <a:tailEnd/>
              </a:ln>
            </p:spPr>
            <p:txBody>
              <a:bodyPr lIns="731520" tIns="44450" rIns="44450" bIns="274320" anchor="ctr"/>
              <a:lstStyle/>
              <a:p>
                <a:pPr marL="0" marR="0" lvl="0" indent="0" algn="ctr" defTabSz="914400" eaLnBrk="1" fontAlgn="base" latinLnBrk="0" hangingPunct="1">
                  <a:lnSpc>
                    <a:spcPct val="100000"/>
                  </a:lnSpc>
                  <a:spcBef>
                    <a:spcPct val="20000"/>
                  </a:spcBef>
                  <a:spcAft>
                    <a:spcPct val="0"/>
                  </a:spcAft>
                  <a:buClrTx/>
                  <a:buSzTx/>
                  <a:buFontTx/>
                  <a:buNone/>
                  <a:tabLst/>
                  <a:defRPr/>
                </a:pPr>
                <a:r>
                  <a:rPr kumimoji="0" lang="en-GB" sz="1100" b="0" i="0" u="none" strike="noStrike" kern="0" cap="none" spc="0" normalizeH="0" baseline="0" noProof="0">
                    <a:ln>
                      <a:noFill/>
                    </a:ln>
                    <a:solidFill>
                      <a:srgbClr val="FFFFFF"/>
                    </a:solidFill>
                    <a:effectLst/>
                    <a:uLnTx/>
                    <a:uFillTx/>
                    <a:ea typeface="ＭＳ Ｐゴシック" charset="0"/>
                    <a:cs typeface="Arial" pitchFamily="34" charset="0"/>
                  </a:rPr>
                  <a:t>Deep</a:t>
                </a:r>
                <a:br>
                  <a:rPr kumimoji="0" lang="en-GB" sz="1100" b="0" i="0" u="none" strike="noStrike" kern="0" cap="none" spc="0" normalizeH="0" baseline="0" noProof="0">
                    <a:ln>
                      <a:noFill/>
                    </a:ln>
                    <a:solidFill>
                      <a:srgbClr val="FFFFFF"/>
                    </a:solidFill>
                    <a:effectLst/>
                    <a:uLnTx/>
                    <a:uFillTx/>
                    <a:ea typeface="ＭＳ Ｐゴシック" charset="0"/>
                    <a:cs typeface="Arial" pitchFamily="34" charset="0"/>
                  </a:rPr>
                </a:br>
                <a:r>
                  <a:rPr kumimoji="0" lang="en-GB" sz="1100" b="0" i="0" u="none" strike="noStrike" kern="0" cap="none" spc="0" normalizeH="0" baseline="0" noProof="0">
                    <a:ln>
                      <a:noFill/>
                    </a:ln>
                    <a:solidFill>
                      <a:srgbClr val="FFFFFF"/>
                    </a:solidFill>
                    <a:effectLst/>
                    <a:uLnTx/>
                    <a:uFillTx/>
                    <a:ea typeface="ＭＳ Ｐゴシック" charset="0"/>
                    <a:cs typeface="Arial" pitchFamily="34" charset="0"/>
                  </a:rPr>
                  <a:t>Learning</a:t>
                </a:r>
              </a:p>
            </p:txBody>
          </p:sp>
          <p:sp>
            <p:nvSpPr>
              <p:cNvPr id="78" name="Freeform 76">
                <a:extLst>
                  <a:ext uri="{FF2B5EF4-FFF2-40B4-BE49-F238E27FC236}">
                    <a16:creationId xmlns:a16="http://schemas.microsoft.com/office/drawing/2014/main" id="{196A0E9A-EF4A-4D4D-8C04-6292514FEDD0}"/>
                  </a:ext>
                </a:extLst>
              </p:cNvPr>
              <p:cNvSpPr>
                <a:spLocks/>
              </p:cNvSpPr>
              <p:nvPr/>
            </p:nvSpPr>
            <p:spPr bwMode="gray">
              <a:xfrm>
                <a:off x="3356" y="1948"/>
                <a:ext cx="1097" cy="933"/>
              </a:xfrm>
              <a:custGeom>
                <a:avLst/>
                <a:gdLst>
                  <a:gd name="T0" fmla="*/ 677 w 1097"/>
                  <a:gd name="T1" fmla="*/ 0 h 933"/>
                  <a:gd name="T2" fmla="*/ 0 w 1097"/>
                  <a:gd name="T3" fmla="*/ 932 h 933"/>
                  <a:gd name="T4" fmla="*/ 1096 w 1097"/>
                  <a:gd name="T5" fmla="*/ 576 h 933"/>
                  <a:gd name="T6" fmla="*/ 0 60000 65536"/>
                  <a:gd name="T7" fmla="*/ 0 60000 65536"/>
                  <a:gd name="T8" fmla="*/ 0 60000 65536"/>
                  <a:gd name="T9" fmla="*/ 0 w 1097"/>
                  <a:gd name="T10" fmla="*/ 0 h 933"/>
                  <a:gd name="T11" fmla="*/ 1097 w 1097"/>
                  <a:gd name="T12" fmla="*/ 933 h 933"/>
                </a:gdLst>
                <a:ahLst/>
                <a:cxnLst>
                  <a:cxn ang="T6">
                    <a:pos x="T0" y="T1"/>
                  </a:cxn>
                  <a:cxn ang="T7">
                    <a:pos x="T2" y="T3"/>
                  </a:cxn>
                  <a:cxn ang="T8">
                    <a:pos x="T4" y="T5"/>
                  </a:cxn>
                </a:cxnLst>
                <a:rect l="T9" t="T10" r="T11" b="T12"/>
                <a:pathLst>
                  <a:path w="1097" h="933">
                    <a:moveTo>
                      <a:pt x="677" y="0"/>
                    </a:moveTo>
                    <a:lnTo>
                      <a:pt x="0" y="932"/>
                    </a:lnTo>
                    <a:lnTo>
                      <a:pt x="1096" y="576"/>
                    </a:lnTo>
                  </a:path>
                </a:pathLst>
              </a:custGeom>
              <a:noFill/>
              <a:ln w="12700">
                <a:solidFill>
                  <a:srgbClr val="FFFFFF"/>
                </a:solidFill>
                <a:round/>
                <a:headEnd/>
                <a:tailEnd/>
              </a:ln>
            </p:spPr>
            <p:txBody>
              <a:bodyPr lIns="44450" tIns="44450" rIns="44450" bIns="44450" anchor="ctr"/>
              <a:lstStyle/>
              <a:p>
                <a:pPr marL="0" marR="0" lvl="0" indent="0" algn="ctr" defTabSz="914400" eaLnBrk="1" fontAlgn="base" latinLnBrk="0" hangingPunct="1">
                  <a:lnSpc>
                    <a:spcPct val="100000"/>
                  </a:lnSpc>
                  <a:spcBef>
                    <a:spcPct val="2000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ea typeface="ＭＳ Ｐゴシック" charset="0"/>
                  <a:cs typeface="Arial" pitchFamily="34" charset="0"/>
                </a:endParaRPr>
              </a:p>
            </p:txBody>
          </p:sp>
        </p:grpSp>
        <p:grpSp>
          <p:nvGrpSpPr>
            <p:cNvPr id="52" name="Group 51">
              <a:extLst>
                <a:ext uri="{FF2B5EF4-FFF2-40B4-BE49-F238E27FC236}">
                  <a16:creationId xmlns:a16="http://schemas.microsoft.com/office/drawing/2014/main" id="{4F1E3A9F-BBC2-2745-8CD8-AB559ABF35D1}"/>
                </a:ext>
              </a:extLst>
            </p:cNvPr>
            <p:cNvGrpSpPr>
              <a:grpSpLocks/>
            </p:cNvGrpSpPr>
            <p:nvPr/>
          </p:nvGrpSpPr>
          <p:grpSpPr bwMode="gray">
            <a:xfrm>
              <a:off x="4571310" y="3419753"/>
              <a:ext cx="1992313" cy="1233468"/>
              <a:chOff x="3356" y="2524"/>
              <a:chExt cx="1152" cy="713"/>
            </a:xfrm>
            <a:solidFill>
              <a:srgbClr val="9A0941"/>
            </a:solidFill>
          </p:grpSpPr>
          <p:sp>
            <p:nvSpPr>
              <p:cNvPr id="75" name="Arc 10">
                <a:extLst>
                  <a:ext uri="{FF2B5EF4-FFF2-40B4-BE49-F238E27FC236}">
                    <a16:creationId xmlns:a16="http://schemas.microsoft.com/office/drawing/2014/main" id="{03263C64-146A-4D46-9DDE-2F37DFEB284E}"/>
                  </a:ext>
                </a:extLst>
              </p:cNvPr>
              <p:cNvSpPr>
                <a:spLocks/>
              </p:cNvSpPr>
              <p:nvPr/>
            </p:nvSpPr>
            <p:spPr bwMode="gray">
              <a:xfrm>
                <a:off x="3356" y="2524"/>
                <a:ext cx="1152" cy="712"/>
              </a:xfrm>
              <a:custGeom>
                <a:avLst/>
                <a:gdLst>
                  <a:gd name="T0" fmla="*/ 0 w 21600"/>
                  <a:gd name="T1" fmla="*/ 0 h 13350"/>
                  <a:gd name="T2" fmla="*/ 0 w 21600"/>
                  <a:gd name="T3" fmla="*/ 0 h 13350"/>
                  <a:gd name="T4" fmla="*/ 0 w 21600"/>
                  <a:gd name="T5" fmla="*/ 0 h 13350"/>
                  <a:gd name="T6" fmla="*/ 0 60000 65536"/>
                  <a:gd name="T7" fmla="*/ 0 60000 65536"/>
                  <a:gd name="T8" fmla="*/ 0 60000 65536"/>
                  <a:gd name="T9" fmla="*/ 0 w 21600"/>
                  <a:gd name="T10" fmla="*/ 0 h 13350"/>
                  <a:gd name="T11" fmla="*/ 21600 w 21600"/>
                  <a:gd name="T12" fmla="*/ 13350 h 13350"/>
                </a:gdLst>
                <a:ahLst/>
                <a:cxnLst>
                  <a:cxn ang="T6">
                    <a:pos x="T0" y="T1"/>
                  </a:cxn>
                  <a:cxn ang="T7">
                    <a:pos x="T2" y="T3"/>
                  </a:cxn>
                  <a:cxn ang="T8">
                    <a:pos x="T4" y="T5"/>
                  </a:cxn>
                </a:cxnLst>
                <a:rect l="T9" t="T10" r="T11" b="T12"/>
                <a:pathLst>
                  <a:path w="21600" h="13350" fill="none" extrusionOk="0">
                    <a:moveTo>
                      <a:pt x="20542" y="0"/>
                    </a:moveTo>
                    <a:cubicBezTo>
                      <a:pt x="21243" y="2155"/>
                      <a:pt x="21600" y="4408"/>
                      <a:pt x="21600" y="6675"/>
                    </a:cubicBezTo>
                    <a:cubicBezTo>
                      <a:pt x="21600" y="8941"/>
                      <a:pt x="21243" y="11194"/>
                      <a:pt x="20542" y="13349"/>
                    </a:cubicBezTo>
                  </a:path>
                  <a:path w="21600" h="13350" stroke="0" extrusionOk="0">
                    <a:moveTo>
                      <a:pt x="20542" y="0"/>
                    </a:moveTo>
                    <a:cubicBezTo>
                      <a:pt x="21243" y="2155"/>
                      <a:pt x="21600" y="4408"/>
                      <a:pt x="21600" y="6675"/>
                    </a:cubicBezTo>
                    <a:cubicBezTo>
                      <a:pt x="21600" y="8941"/>
                      <a:pt x="21243" y="11194"/>
                      <a:pt x="20542" y="13349"/>
                    </a:cubicBezTo>
                    <a:lnTo>
                      <a:pt x="0" y="6675"/>
                    </a:lnTo>
                    <a:close/>
                  </a:path>
                </a:pathLst>
              </a:custGeom>
              <a:grpFill/>
              <a:ln w="12700">
                <a:solidFill>
                  <a:srgbClr val="FFFFFF"/>
                </a:solidFill>
                <a:round/>
                <a:headEnd/>
                <a:tailEnd/>
              </a:ln>
            </p:spPr>
            <p:txBody>
              <a:bodyPr lIns="1097280" tIns="44450" rIns="44450" bIns="44450" anchor="ctr"/>
              <a:lstStyle/>
              <a:p>
                <a:pPr marL="0" marR="0" lvl="0" indent="0" algn="ctr" defTabSz="914400" eaLnBrk="1" fontAlgn="base" latinLnBrk="0" hangingPunct="1">
                  <a:lnSpc>
                    <a:spcPct val="100000"/>
                  </a:lnSpc>
                  <a:spcBef>
                    <a:spcPct val="20000"/>
                  </a:spcBef>
                  <a:spcAft>
                    <a:spcPct val="0"/>
                  </a:spcAft>
                  <a:buClrTx/>
                  <a:buSzTx/>
                  <a:buFontTx/>
                  <a:buNone/>
                  <a:tabLst/>
                  <a:defRPr/>
                </a:pPr>
                <a:r>
                  <a:rPr kumimoji="0" lang="en-GB" sz="900" b="0" i="0" u="none" strike="noStrike" kern="0" cap="none" spc="0" normalizeH="0" baseline="0" noProof="0">
                    <a:ln>
                      <a:noFill/>
                    </a:ln>
                    <a:solidFill>
                      <a:srgbClr val="FFFFFF"/>
                    </a:solidFill>
                    <a:effectLst/>
                    <a:uLnTx/>
                    <a:uFillTx/>
                    <a:ea typeface="ＭＳ Ｐゴシック" charset="0"/>
                    <a:cs typeface="Arial" pitchFamily="34" charset="0"/>
                  </a:rPr>
                  <a:t>Speech</a:t>
                </a:r>
              </a:p>
            </p:txBody>
          </p:sp>
          <p:sp>
            <p:nvSpPr>
              <p:cNvPr id="76" name="Freeform 74">
                <a:extLst>
                  <a:ext uri="{FF2B5EF4-FFF2-40B4-BE49-F238E27FC236}">
                    <a16:creationId xmlns:a16="http://schemas.microsoft.com/office/drawing/2014/main" id="{BF9E7700-76DA-4345-B0E2-BDD979FF990B}"/>
                  </a:ext>
                </a:extLst>
              </p:cNvPr>
              <p:cNvSpPr>
                <a:spLocks/>
              </p:cNvSpPr>
              <p:nvPr/>
            </p:nvSpPr>
            <p:spPr bwMode="gray">
              <a:xfrm>
                <a:off x="3356" y="2524"/>
                <a:ext cx="1097" cy="713"/>
              </a:xfrm>
              <a:custGeom>
                <a:avLst/>
                <a:gdLst>
                  <a:gd name="T0" fmla="*/ 1096 w 1097"/>
                  <a:gd name="T1" fmla="*/ 0 h 713"/>
                  <a:gd name="T2" fmla="*/ 0 w 1097"/>
                  <a:gd name="T3" fmla="*/ 356 h 713"/>
                  <a:gd name="T4" fmla="*/ 1096 w 1097"/>
                  <a:gd name="T5" fmla="*/ 712 h 713"/>
                  <a:gd name="T6" fmla="*/ 0 60000 65536"/>
                  <a:gd name="T7" fmla="*/ 0 60000 65536"/>
                  <a:gd name="T8" fmla="*/ 0 60000 65536"/>
                  <a:gd name="T9" fmla="*/ 0 w 1097"/>
                  <a:gd name="T10" fmla="*/ 0 h 713"/>
                  <a:gd name="T11" fmla="*/ 1097 w 1097"/>
                  <a:gd name="T12" fmla="*/ 713 h 713"/>
                </a:gdLst>
                <a:ahLst/>
                <a:cxnLst>
                  <a:cxn ang="T6">
                    <a:pos x="T0" y="T1"/>
                  </a:cxn>
                  <a:cxn ang="T7">
                    <a:pos x="T2" y="T3"/>
                  </a:cxn>
                  <a:cxn ang="T8">
                    <a:pos x="T4" y="T5"/>
                  </a:cxn>
                </a:cxnLst>
                <a:rect l="T9" t="T10" r="T11" b="T12"/>
                <a:pathLst>
                  <a:path w="1097" h="713">
                    <a:moveTo>
                      <a:pt x="1096" y="0"/>
                    </a:moveTo>
                    <a:lnTo>
                      <a:pt x="0" y="356"/>
                    </a:lnTo>
                    <a:lnTo>
                      <a:pt x="1096" y="712"/>
                    </a:lnTo>
                  </a:path>
                </a:pathLst>
              </a:custGeom>
              <a:noFill/>
              <a:ln w="12700">
                <a:solidFill>
                  <a:srgbClr val="FFFFFF"/>
                </a:solidFill>
                <a:round/>
                <a:headEnd/>
                <a:tailEnd/>
              </a:ln>
            </p:spPr>
            <p:txBody>
              <a:bodyPr lIns="44450" tIns="44450" rIns="44450" bIns="44450" anchor="ctr"/>
              <a:lstStyle/>
              <a:p>
                <a:pPr marL="0" marR="0" lvl="0" indent="0" algn="ctr" defTabSz="914400" eaLnBrk="1" fontAlgn="base" latinLnBrk="0" hangingPunct="1">
                  <a:lnSpc>
                    <a:spcPct val="100000"/>
                  </a:lnSpc>
                  <a:spcBef>
                    <a:spcPct val="2000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ea typeface="ＭＳ Ｐゴシック" charset="0"/>
                  <a:cs typeface="Arial" pitchFamily="34" charset="0"/>
                </a:endParaRPr>
              </a:p>
            </p:txBody>
          </p:sp>
        </p:grpSp>
        <p:grpSp>
          <p:nvGrpSpPr>
            <p:cNvPr id="53" name="Group 12">
              <a:extLst>
                <a:ext uri="{FF2B5EF4-FFF2-40B4-BE49-F238E27FC236}">
                  <a16:creationId xmlns:a16="http://schemas.microsoft.com/office/drawing/2014/main" id="{5361F0FD-C3CA-A440-A122-390F3B67FDA6}"/>
                </a:ext>
              </a:extLst>
            </p:cNvPr>
            <p:cNvGrpSpPr>
              <a:grpSpLocks/>
            </p:cNvGrpSpPr>
            <p:nvPr/>
          </p:nvGrpSpPr>
          <p:grpSpPr bwMode="gray">
            <a:xfrm>
              <a:off x="4571310" y="4035107"/>
              <a:ext cx="1897112" cy="1612890"/>
              <a:chOff x="3356" y="2880"/>
              <a:chExt cx="1097" cy="933"/>
            </a:xfrm>
            <a:solidFill>
              <a:srgbClr val="9A0941"/>
            </a:solidFill>
          </p:grpSpPr>
          <p:sp>
            <p:nvSpPr>
              <p:cNvPr id="73" name="Arc 13">
                <a:extLst>
                  <a:ext uri="{FF2B5EF4-FFF2-40B4-BE49-F238E27FC236}">
                    <a16:creationId xmlns:a16="http://schemas.microsoft.com/office/drawing/2014/main" id="{0F32059E-AEC1-F546-A88D-8C1FB4D9871E}"/>
                  </a:ext>
                </a:extLst>
              </p:cNvPr>
              <p:cNvSpPr>
                <a:spLocks/>
              </p:cNvSpPr>
              <p:nvPr/>
            </p:nvSpPr>
            <p:spPr bwMode="gray">
              <a:xfrm>
                <a:off x="3356" y="2880"/>
                <a:ext cx="1096" cy="932"/>
              </a:xfrm>
              <a:custGeom>
                <a:avLst/>
                <a:gdLst>
                  <a:gd name="T0" fmla="*/ 0 w 20543"/>
                  <a:gd name="T1" fmla="*/ 0 h 17475"/>
                  <a:gd name="T2" fmla="*/ 0 w 20543"/>
                  <a:gd name="T3" fmla="*/ 0 h 17475"/>
                  <a:gd name="T4" fmla="*/ 0 w 20543"/>
                  <a:gd name="T5" fmla="*/ 0 h 17475"/>
                  <a:gd name="T6" fmla="*/ 0 60000 65536"/>
                  <a:gd name="T7" fmla="*/ 0 60000 65536"/>
                  <a:gd name="T8" fmla="*/ 0 60000 65536"/>
                  <a:gd name="T9" fmla="*/ 0 w 20543"/>
                  <a:gd name="T10" fmla="*/ 0 h 17475"/>
                  <a:gd name="T11" fmla="*/ 20543 w 20543"/>
                  <a:gd name="T12" fmla="*/ 17475 h 17475"/>
                </a:gdLst>
                <a:ahLst/>
                <a:cxnLst>
                  <a:cxn ang="T6">
                    <a:pos x="T0" y="T1"/>
                  </a:cxn>
                  <a:cxn ang="T7">
                    <a:pos x="T2" y="T3"/>
                  </a:cxn>
                  <a:cxn ang="T8">
                    <a:pos x="T4" y="T5"/>
                  </a:cxn>
                </a:cxnLst>
                <a:rect l="T9" t="T10" r="T11" b="T12"/>
                <a:pathLst>
                  <a:path w="20543" h="17475" fill="none" extrusionOk="0">
                    <a:moveTo>
                      <a:pt x="20542" y="6674"/>
                    </a:moveTo>
                    <a:cubicBezTo>
                      <a:pt x="19133" y="11013"/>
                      <a:pt x="16386" y="14793"/>
                      <a:pt x="12695" y="17474"/>
                    </a:cubicBezTo>
                  </a:path>
                  <a:path w="20543" h="17475" stroke="0" extrusionOk="0">
                    <a:moveTo>
                      <a:pt x="20542" y="6674"/>
                    </a:moveTo>
                    <a:cubicBezTo>
                      <a:pt x="19133" y="11013"/>
                      <a:pt x="16386" y="14793"/>
                      <a:pt x="12695" y="17474"/>
                    </a:cubicBezTo>
                    <a:lnTo>
                      <a:pt x="0" y="0"/>
                    </a:lnTo>
                    <a:close/>
                  </a:path>
                </a:pathLst>
              </a:custGeom>
              <a:grpFill/>
              <a:ln w="12700">
                <a:solidFill>
                  <a:srgbClr val="FFFFFF"/>
                </a:solidFill>
                <a:round/>
                <a:headEnd/>
                <a:tailEnd/>
              </a:ln>
            </p:spPr>
            <p:txBody>
              <a:bodyPr lIns="731520" tIns="182880" rIns="44450" bIns="44450" anchor="ctr"/>
              <a:lstStyle/>
              <a:p>
                <a:pPr marL="0" marR="0" lvl="0" indent="0" algn="ctr" defTabSz="914400" eaLnBrk="1" fontAlgn="base" latinLnBrk="0" hangingPunct="1">
                  <a:lnSpc>
                    <a:spcPct val="100000"/>
                  </a:lnSpc>
                  <a:spcBef>
                    <a:spcPct val="20000"/>
                  </a:spcBef>
                  <a:spcAft>
                    <a:spcPct val="0"/>
                  </a:spcAft>
                  <a:buClrTx/>
                  <a:buSzTx/>
                  <a:buFontTx/>
                  <a:buNone/>
                  <a:tabLst/>
                  <a:defRPr/>
                </a:pPr>
                <a:r>
                  <a:rPr kumimoji="0" lang="en-GB" sz="1100" b="0" i="0" u="none" strike="noStrike" kern="0" cap="none" spc="0" normalizeH="0" baseline="0" noProof="0">
                    <a:ln>
                      <a:noFill/>
                    </a:ln>
                    <a:solidFill>
                      <a:srgbClr val="FFFFFF"/>
                    </a:solidFill>
                    <a:effectLst/>
                    <a:uLnTx/>
                    <a:uFillTx/>
                    <a:ea typeface="ＭＳ Ｐゴシック" charset="0"/>
                    <a:cs typeface="Arial" pitchFamily="34" charset="0"/>
                  </a:rPr>
                  <a:t>Ethics</a:t>
                </a:r>
              </a:p>
            </p:txBody>
          </p:sp>
          <p:sp>
            <p:nvSpPr>
              <p:cNvPr id="74" name="Freeform 72">
                <a:extLst>
                  <a:ext uri="{FF2B5EF4-FFF2-40B4-BE49-F238E27FC236}">
                    <a16:creationId xmlns:a16="http://schemas.microsoft.com/office/drawing/2014/main" id="{B0EBBD44-5BB1-3745-A0A1-7BE1B500F6ED}"/>
                  </a:ext>
                </a:extLst>
              </p:cNvPr>
              <p:cNvSpPr>
                <a:spLocks/>
              </p:cNvSpPr>
              <p:nvPr/>
            </p:nvSpPr>
            <p:spPr bwMode="gray">
              <a:xfrm>
                <a:off x="3356" y="2880"/>
                <a:ext cx="1097" cy="933"/>
              </a:xfrm>
              <a:custGeom>
                <a:avLst/>
                <a:gdLst>
                  <a:gd name="T0" fmla="*/ 1096 w 1097"/>
                  <a:gd name="T1" fmla="*/ 356 h 933"/>
                  <a:gd name="T2" fmla="*/ 0 w 1097"/>
                  <a:gd name="T3" fmla="*/ 0 h 933"/>
                  <a:gd name="T4" fmla="*/ 677 w 1097"/>
                  <a:gd name="T5" fmla="*/ 932 h 933"/>
                  <a:gd name="T6" fmla="*/ 0 60000 65536"/>
                  <a:gd name="T7" fmla="*/ 0 60000 65536"/>
                  <a:gd name="T8" fmla="*/ 0 60000 65536"/>
                  <a:gd name="T9" fmla="*/ 0 w 1097"/>
                  <a:gd name="T10" fmla="*/ 0 h 933"/>
                  <a:gd name="T11" fmla="*/ 1097 w 1097"/>
                  <a:gd name="T12" fmla="*/ 933 h 933"/>
                </a:gdLst>
                <a:ahLst/>
                <a:cxnLst>
                  <a:cxn ang="T6">
                    <a:pos x="T0" y="T1"/>
                  </a:cxn>
                  <a:cxn ang="T7">
                    <a:pos x="T2" y="T3"/>
                  </a:cxn>
                  <a:cxn ang="T8">
                    <a:pos x="T4" y="T5"/>
                  </a:cxn>
                </a:cxnLst>
                <a:rect l="T9" t="T10" r="T11" b="T12"/>
                <a:pathLst>
                  <a:path w="1097" h="933">
                    <a:moveTo>
                      <a:pt x="1096" y="356"/>
                    </a:moveTo>
                    <a:lnTo>
                      <a:pt x="0" y="0"/>
                    </a:lnTo>
                    <a:lnTo>
                      <a:pt x="677" y="932"/>
                    </a:lnTo>
                  </a:path>
                </a:pathLst>
              </a:custGeom>
              <a:noFill/>
              <a:ln w="12700">
                <a:solidFill>
                  <a:srgbClr val="FFFFFF"/>
                </a:solidFill>
                <a:round/>
                <a:headEnd/>
                <a:tailEnd/>
              </a:ln>
            </p:spPr>
            <p:txBody>
              <a:bodyPr lIns="44450" tIns="44450" rIns="44450" bIns="44450" anchor="ctr"/>
              <a:lstStyle/>
              <a:p>
                <a:pPr marL="0" marR="0" lvl="0" indent="0" algn="ctr" defTabSz="914400" eaLnBrk="1" fontAlgn="base" latinLnBrk="0" hangingPunct="1">
                  <a:lnSpc>
                    <a:spcPct val="100000"/>
                  </a:lnSpc>
                  <a:spcBef>
                    <a:spcPct val="2000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ea typeface="ＭＳ Ｐゴシック" charset="0"/>
                  <a:cs typeface="Arial" pitchFamily="34" charset="0"/>
                </a:endParaRPr>
              </a:p>
            </p:txBody>
          </p:sp>
        </p:grpSp>
        <p:grpSp>
          <p:nvGrpSpPr>
            <p:cNvPr id="54" name="Group 15">
              <a:extLst>
                <a:ext uri="{FF2B5EF4-FFF2-40B4-BE49-F238E27FC236}">
                  <a16:creationId xmlns:a16="http://schemas.microsoft.com/office/drawing/2014/main" id="{EE04EC99-6B51-634C-BB3E-0F0F5CA0EA8B}"/>
                </a:ext>
              </a:extLst>
            </p:cNvPr>
            <p:cNvGrpSpPr>
              <a:grpSpLocks/>
            </p:cNvGrpSpPr>
            <p:nvPr/>
          </p:nvGrpSpPr>
          <p:grpSpPr bwMode="gray">
            <a:xfrm>
              <a:off x="4571310" y="4035107"/>
              <a:ext cx="1174140" cy="1993692"/>
              <a:chOff x="3356" y="2880"/>
              <a:chExt cx="678" cy="1153"/>
            </a:xfrm>
            <a:solidFill>
              <a:srgbClr val="9A0941"/>
            </a:solidFill>
          </p:grpSpPr>
          <p:sp>
            <p:nvSpPr>
              <p:cNvPr id="71" name="Arc 16">
                <a:extLst>
                  <a:ext uri="{FF2B5EF4-FFF2-40B4-BE49-F238E27FC236}">
                    <a16:creationId xmlns:a16="http://schemas.microsoft.com/office/drawing/2014/main" id="{2A81C6BD-CBB8-B14E-83E7-192391FCF418}"/>
                  </a:ext>
                </a:extLst>
              </p:cNvPr>
              <p:cNvSpPr>
                <a:spLocks/>
              </p:cNvSpPr>
              <p:nvPr/>
            </p:nvSpPr>
            <p:spPr bwMode="gray">
              <a:xfrm>
                <a:off x="3356" y="2880"/>
                <a:ext cx="677" cy="1152"/>
              </a:xfrm>
              <a:custGeom>
                <a:avLst/>
                <a:gdLst>
                  <a:gd name="T0" fmla="*/ 0 w 12696"/>
                  <a:gd name="T1" fmla="*/ 0 h 21600"/>
                  <a:gd name="T2" fmla="*/ 0 w 12696"/>
                  <a:gd name="T3" fmla="*/ 0 h 21600"/>
                  <a:gd name="T4" fmla="*/ 0 w 12696"/>
                  <a:gd name="T5" fmla="*/ 0 h 21600"/>
                  <a:gd name="T6" fmla="*/ 0 60000 65536"/>
                  <a:gd name="T7" fmla="*/ 0 60000 65536"/>
                  <a:gd name="T8" fmla="*/ 0 60000 65536"/>
                  <a:gd name="T9" fmla="*/ 0 w 12696"/>
                  <a:gd name="T10" fmla="*/ 0 h 21600"/>
                  <a:gd name="T11" fmla="*/ 12696 w 12696"/>
                  <a:gd name="T12" fmla="*/ 21600 h 21600"/>
                </a:gdLst>
                <a:ahLst/>
                <a:cxnLst>
                  <a:cxn ang="T6">
                    <a:pos x="T0" y="T1"/>
                  </a:cxn>
                  <a:cxn ang="T7">
                    <a:pos x="T2" y="T3"/>
                  </a:cxn>
                  <a:cxn ang="T8">
                    <a:pos x="T4" y="T5"/>
                  </a:cxn>
                </a:cxnLst>
                <a:rect l="T9" t="T10" r="T11" b="T12"/>
                <a:pathLst>
                  <a:path w="12696" h="21600" fill="none" extrusionOk="0">
                    <a:moveTo>
                      <a:pt x="12695" y="17474"/>
                    </a:moveTo>
                    <a:cubicBezTo>
                      <a:pt x="9005" y="20155"/>
                      <a:pt x="4561" y="21599"/>
                      <a:pt x="0" y="21600"/>
                    </a:cubicBezTo>
                  </a:path>
                  <a:path w="12696" h="21600" stroke="0" extrusionOk="0">
                    <a:moveTo>
                      <a:pt x="12695" y="17474"/>
                    </a:moveTo>
                    <a:cubicBezTo>
                      <a:pt x="9005" y="20155"/>
                      <a:pt x="4561" y="21599"/>
                      <a:pt x="0" y="21600"/>
                    </a:cubicBezTo>
                    <a:lnTo>
                      <a:pt x="0" y="0"/>
                    </a:lnTo>
                    <a:close/>
                  </a:path>
                </a:pathLst>
              </a:custGeom>
              <a:grpFill/>
              <a:ln w="12700">
                <a:solidFill>
                  <a:srgbClr val="FFFFFF"/>
                </a:solidFill>
                <a:round/>
                <a:headEnd/>
                <a:tailEnd/>
              </a:ln>
            </p:spPr>
            <p:txBody>
              <a:bodyPr lIns="44450" tIns="1005840" rIns="274320" bIns="44450" anchor="ctr"/>
              <a:lstStyle/>
              <a:p>
                <a:pPr marL="0" marR="0" lvl="0" indent="0" algn="ctr" defTabSz="914400" eaLnBrk="1" fontAlgn="base" latinLnBrk="0" hangingPunct="1">
                  <a:lnSpc>
                    <a:spcPct val="100000"/>
                  </a:lnSpc>
                  <a:spcBef>
                    <a:spcPct val="20000"/>
                  </a:spcBef>
                  <a:spcAft>
                    <a:spcPct val="0"/>
                  </a:spcAft>
                  <a:buClrTx/>
                  <a:buSzTx/>
                  <a:buFontTx/>
                  <a:buNone/>
                  <a:tabLst/>
                  <a:defRPr/>
                </a:pPr>
                <a:r>
                  <a:rPr kumimoji="0" lang="en-GB" sz="1100" b="0" i="0" u="none" strike="noStrike" kern="0" cap="none" spc="0" normalizeH="0" baseline="0" noProof="0">
                    <a:ln>
                      <a:noFill/>
                    </a:ln>
                    <a:solidFill>
                      <a:srgbClr val="FFFFFF"/>
                    </a:solidFill>
                    <a:effectLst/>
                    <a:uLnTx/>
                    <a:uFillTx/>
                    <a:ea typeface="ＭＳ Ｐゴシック" charset="0"/>
                    <a:cs typeface="Arial" pitchFamily="34" charset="0"/>
                  </a:rPr>
                  <a:t>NLP</a:t>
                </a:r>
              </a:p>
            </p:txBody>
          </p:sp>
          <p:sp>
            <p:nvSpPr>
              <p:cNvPr id="72" name="Freeform 70">
                <a:extLst>
                  <a:ext uri="{FF2B5EF4-FFF2-40B4-BE49-F238E27FC236}">
                    <a16:creationId xmlns:a16="http://schemas.microsoft.com/office/drawing/2014/main" id="{8D87BDFE-7712-124B-B3FD-472D86A08C6A}"/>
                  </a:ext>
                </a:extLst>
              </p:cNvPr>
              <p:cNvSpPr>
                <a:spLocks/>
              </p:cNvSpPr>
              <p:nvPr/>
            </p:nvSpPr>
            <p:spPr bwMode="gray">
              <a:xfrm>
                <a:off x="3356" y="2880"/>
                <a:ext cx="678" cy="1153"/>
              </a:xfrm>
              <a:custGeom>
                <a:avLst/>
                <a:gdLst>
                  <a:gd name="T0" fmla="*/ 677 w 678"/>
                  <a:gd name="T1" fmla="*/ 932 h 1153"/>
                  <a:gd name="T2" fmla="*/ 0 w 678"/>
                  <a:gd name="T3" fmla="*/ 0 h 1153"/>
                  <a:gd name="T4" fmla="*/ 0 w 678"/>
                  <a:gd name="T5" fmla="*/ 1152 h 1153"/>
                  <a:gd name="T6" fmla="*/ 0 60000 65536"/>
                  <a:gd name="T7" fmla="*/ 0 60000 65536"/>
                  <a:gd name="T8" fmla="*/ 0 60000 65536"/>
                  <a:gd name="T9" fmla="*/ 0 w 678"/>
                  <a:gd name="T10" fmla="*/ 0 h 1153"/>
                  <a:gd name="T11" fmla="*/ 678 w 678"/>
                  <a:gd name="T12" fmla="*/ 1153 h 1153"/>
                </a:gdLst>
                <a:ahLst/>
                <a:cxnLst>
                  <a:cxn ang="T6">
                    <a:pos x="T0" y="T1"/>
                  </a:cxn>
                  <a:cxn ang="T7">
                    <a:pos x="T2" y="T3"/>
                  </a:cxn>
                  <a:cxn ang="T8">
                    <a:pos x="T4" y="T5"/>
                  </a:cxn>
                </a:cxnLst>
                <a:rect l="T9" t="T10" r="T11" b="T12"/>
                <a:pathLst>
                  <a:path w="678" h="1153">
                    <a:moveTo>
                      <a:pt x="677" y="932"/>
                    </a:moveTo>
                    <a:lnTo>
                      <a:pt x="0" y="0"/>
                    </a:lnTo>
                    <a:lnTo>
                      <a:pt x="0" y="1152"/>
                    </a:lnTo>
                  </a:path>
                </a:pathLst>
              </a:custGeom>
              <a:noFill/>
              <a:ln w="12700">
                <a:solidFill>
                  <a:srgbClr val="FFFFFF"/>
                </a:solidFill>
                <a:round/>
                <a:headEnd/>
                <a:tailEnd/>
              </a:ln>
            </p:spPr>
            <p:txBody>
              <a:bodyPr lIns="44450" tIns="44450" rIns="44450" bIns="44450" anchor="ctr"/>
              <a:lstStyle/>
              <a:p>
                <a:pPr marL="0" marR="0" lvl="0" indent="0" algn="ctr" defTabSz="914400" eaLnBrk="1" fontAlgn="base" latinLnBrk="0" hangingPunct="1">
                  <a:lnSpc>
                    <a:spcPct val="100000"/>
                  </a:lnSpc>
                  <a:spcBef>
                    <a:spcPct val="2000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ea typeface="ＭＳ Ｐゴシック" charset="0"/>
                  <a:cs typeface="Arial" pitchFamily="34" charset="0"/>
                </a:endParaRPr>
              </a:p>
            </p:txBody>
          </p:sp>
        </p:grpSp>
        <p:grpSp>
          <p:nvGrpSpPr>
            <p:cNvPr id="55" name="Group 18">
              <a:extLst>
                <a:ext uri="{FF2B5EF4-FFF2-40B4-BE49-F238E27FC236}">
                  <a16:creationId xmlns:a16="http://schemas.microsoft.com/office/drawing/2014/main" id="{D25B8EA6-083F-2443-9051-57477D01E9B2}"/>
                </a:ext>
              </a:extLst>
            </p:cNvPr>
            <p:cNvGrpSpPr>
              <a:grpSpLocks/>
            </p:cNvGrpSpPr>
            <p:nvPr/>
          </p:nvGrpSpPr>
          <p:grpSpPr bwMode="gray">
            <a:xfrm>
              <a:off x="3401310" y="4035107"/>
              <a:ext cx="1171381" cy="1993692"/>
              <a:chOff x="2679" y="2880"/>
              <a:chExt cx="678" cy="1153"/>
            </a:xfrm>
            <a:solidFill>
              <a:srgbClr val="9A0941"/>
            </a:solidFill>
          </p:grpSpPr>
          <p:sp>
            <p:nvSpPr>
              <p:cNvPr id="69" name="Arc 19">
                <a:extLst>
                  <a:ext uri="{FF2B5EF4-FFF2-40B4-BE49-F238E27FC236}">
                    <a16:creationId xmlns:a16="http://schemas.microsoft.com/office/drawing/2014/main" id="{9388B056-0B5E-B241-AA8A-B227DFD7322A}"/>
                  </a:ext>
                </a:extLst>
              </p:cNvPr>
              <p:cNvSpPr>
                <a:spLocks/>
              </p:cNvSpPr>
              <p:nvPr/>
            </p:nvSpPr>
            <p:spPr bwMode="gray">
              <a:xfrm>
                <a:off x="2679" y="2880"/>
                <a:ext cx="677" cy="1152"/>
              </a:xfrm>
              <a:custGeom>
                <a:avLst/>
                <a:gdLst>
                  <a:gd name="T0" fmla="*/ 0 w 12696"/>
                  <a:gd name="T1" fmla="*/ 0 h 21600"/>
                  <a:gd name="T2" fmla="*/ 0 w 12696"/>
                  <a:gd name="T3" fmla="*/ 0 h 21600"/>
                  <a:gd name="T4" fmla="*/ 0 w 12696"/>
                  <a:gd name="T5" fmla="*/ 0 h 21600"/>
                  <a:gd name="T6" fmla="*/ 0 60000 65536"/>
                  <a:gd name="T7" fmla="*/ 0 60000 65536"/>
                  <a:gd name="T8" fmla="*/ 0 60000 65536"/>
                  <a:gd name="T9" fmla="*/ 0 w 12696"/>
                  <a:gd name="T10" fmla="*/ 0 h 21600"/>
                  <a:gd name="T11" fmla="*/ 12696 w 12696"/>
                  <a:gd name="T12" fmla="*/ 21600 h 21600"/>
                </a:gdLst>
                <a:ahLst/>
                <a:cxnLst>
                  <a:cxn ang="T6">
                    <a:pos x="T0" y="T1"/>
                  </a:cxn>
                  <a:cxn ang="T7">
                    <a:pos x="T2" y="T3"/>
                  </a:cxn>
                  <a:cxn ang="T8">
                    <a:pos x="T4" y="T5"/>
                  </a:cxn>
                </a:cxnLst>
                <a:rect l="T9" t="T10" r="T11" b="T12"/>
                <a:pathLst>
                  <a:path w="12696" h="21600" fill="none" extrusionOk="0">
                    <a:moveTo>
                      <a:pt x="12696" y="21600"/>
                    </a:moveTo>
                    <a:cubicBezTo>
                      <a:pt x="8134" y="21600"/>
                      <a:pt x="3690" y="20155"/>
                      <a:pt x="0" y="17474"/>
                    </a:cubicBezTo>
                  </a:path>
                  <a:path w="12696" h="21600" stroke="0" extrusionOk="0">
                    <a:moveTo>
                      <a:pt x="12696" y="21600"/>
                    </a:moveTo>
                    <a:cubicBezTo>
                      <a:pt x="8134" y="21600"/>
                      <a:pt x="3690" y="20155"/>
                      <a:pt x="0" y="17474"/>
                    </a:cubicBezTo>
                    <a:lnTo>
                      <a:pt x="12696" y="0"/>
                    </a:lnTo>
                    <a:close/>
                  </a:path>
                </a:pathLst>
              </a:custGeom>
              <a:solidFill>
                <a:srgbClr val="8296C4">
                  <a:lumMod val="60000"/>
                  <a:lumOff val="40000"/>
                </a:srgbClr>
              </a:solidFill>
              <a:ln w="12700">
                <a:solidFill>
                  <a:srgbClr val="8296C4">
                    <a:lumMod val="60000"/>
                    <a:lumOff val="40000"/>
                  </a:srgbClr>
                </a:solidFill>
                <a:round/>
                <a:headEnd/>
                <a:tailEnd/>
              </a:ln>
            </p:spPr>
            <p:txBody>
              <a:bodyPr lIns="274320" tIns="1005840" rIns="44450" bIns="44450" anchor="ctr"/>
              <a:lstStyle/>
              <a:p>
                <a:pPr marL="0" marR="0" lvl="0" indent="0" algn="ctr" defTabSz="914400" eaLnBrk="1" fontAlgn="base" latinLnBrk="0" hangingPunct="1">
                  <a:lnSpc>
                    <a:spcPct val="100000"/>
                  </a:lnSpc>
                  <a:spcBef>
                    <a:spcPct val="20000"/>
                  </a:spcBef>
                  <a:spcAft>
                    <a:spcPct val="0"/>
                  </a:spcAft>
                  <a:buClrTx/>
                  <a:buSzTx/>
                  <a:buFontTx/>
                  <a:buNone/>
                  <a:tabLst/>
                  <a:defRPr/>
                </a:pPr>
                <a:r>
                  <a:rPr kumimoji="0" lang="en-GB" sz="800" b="0" i="0" u="none" strike="noStrike" kern="0" cap="none" spc="0" normalizeH="0" baseline="0" noProof="0">
                    <a:ln>
                      <a:noFill/>
                    </a:ln>
                    <a:solidFill>
                      <a:srgbClr val="000000"/>
                    </a:solidFill>
                    <a:effectLst/>
                    <a:uLnTx/>
                    <a:uFillTx/>
                    <a:ea typeface="ＭＳ Ｐゴシック" charset="0"/>
                    <a:cs typeface="Arial" pitchFamily="34" charset="0"/>
                  </a:rPr>
                  <a:t>Data Engineering</a:t>
                </a:r>
              </a:p>
            </p:txBody>
          </p:sp>
          <p:sp>
            <p:nvSpPr>
              <p:cNvPr id="70" name="Freeform 68">
                <a:extLst>
                  <a:ext uri="{FF2B5EF4-FFF2-40B4-BE49-F238E27FC236}">
                    <a16:creationId xmlns:a16="http://schemas.microsoft.com/office/drawing/2014/main" id="{727EE8C6-F8B4-EA40-B1BC-B209AB84906B}"/>
                  </a:ext>
                </a:extLst>
              </p:cNvPr>
              <p:cNvSpPr>
                <a:spLocks/>
              </p:cNvSpPr>
              <p:nvPr/>
            </p:nvSpPr>
            <p:spPr bwMode="gray">
              <a:xfrm>
                <a:off x="2679" y="2880"/>
                <a:ext cx="678" cy="1153"/>
              </a:xfrm>
              <a:custGeom>
                <a:avLst/>
                <a:gdLst>
                  <a:gd name="T0" fmla="*/ 677 w 678"/>
                  <a:gd name="T1" fmla="*/ 1152 h 1153"/>
                  <a:gd name="T2" fmla="*/ 677 w 678"/>
                  <a:gd name="T3" fmla="*/ 0 h 1153"/>
                  <a:gd name="T4" fmla="*/ 0 w 678"/>
                  <a:gd name="T5" fmla="*/ 932 h 1153"/>
                  <a:gd name="T6" fmla="*/ 0 60000 65536"/>
                  <a:gd name="T7" fmla="*/ 0 60000 65536"/>
                  <a:gd name="T8" fmla="*/ 0 60000 65536"/>
                  <a:gd name="T9" fmla="*/ 0 w 678"/>
                  <a:gd name="T10" fmla="*/ 0 h 1153"/>
                  <a:gd name="T11" fmla="*/ 678 w 678"/>
                  <a:gd name="T12" fmla="*/ 1153 h 1153"/>
                </a:gdLst>
                <a:ahLst/>
                <a:cxnLst>
                  <a:cxn ang="T6">
                    <a:pos x="T0" y="T1"/>
                  </a:cxn>
                  <a:cxn ang="T7">
                    <a:pos x="T2" y="T3"/>
                  </a:cxn>
                  <a:cxn ang="T8">
                    <a:pos x="T4" y="T5"/>
                  </a:cxn>
                </a:cxnLst>
                <a:rect l="T9" t="T10" r="T11" b="T12"/>
                <a:pathLst>
                  <a:path w="678" h="1153">
                    <a:moveTo>
                      <a:pt x="677" y="1152"/>
                    </a:moveTo>
                    <a:lnTo>
                      <a:pt x="677" y="0"/>
                    </a:lnTo>
                    <a:lnTo>
                      <a:pt x="0" y="932"/>
                    </a:lnTo>
                  </a:path>
                </a:pathLst>
              </a:custGeom>
              <a:noFill/>
              <a:ln w="12700">
                <a:solidFill>
                  <a:srgbClr val="FFFFFF"/>
                </a:solidFill>
                <a:round/>
                <a:headEnd/>
                <a:tailEnd/>
              </a:ln>
            </p:spPr>
            <p:txBody>
              <a:bodyPr lIns="44450" tIns="44450" rIns="44450" bIns="44450" anchor="ctr"/>
              <a:lstStyle/>
              <a:p>
                <a:pPr marL="0" marR="0" lvl="0" indent="0" algn="ctr" defTabSz="914400" eaLnBrk="1" fontAlgn="base" latinLnBrk="0" hangingPunct="1">
                  <a:lnSpc>
                    <a:spcPct val="100000"/>
                  </a:lnSpc>
                  <a:spcBef>
                    <a:spcPct val="2000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ea typeface="ＭＳ Ｐゴシック" charset="0"/>
                  <a:cs typeface="Arial" pitchFamily="34" charset="0"/>
                </a:endParaRPr>
              </a:p>
            </p:txBody>
          </p:sp>
        </p:grpSp>
        <p:grpSp>
          <p:nvGrpSpPr>
            <p:cNvPr id="56" name="Group 21">
              <a:extLst>
                <a:ext uri="{FF2B5EF4-FFF2-40B4-BE49-F238E27FC236}">
                  <a16:creationId xmlns:a16="http://schemas.microsoft.com/office/drawing/2014/main" id="{CC7192EF-94A3-D145-8588-45FF1A07F04C}"/>
                </a:ext>
              </a:extLst>
            </p:cNvPr>
            <p:cNvGrpSpPr>
              <a:grpSpLocks/>
            </p:cNvGrpSpPr>
            <p:nvPr/>
          </p:nvGrpSpPr>
          <p:grpSpPr bwMode="gray">
            <a:xfrm>
              <a:off x="2676957" y="4035107"/>
              <a:ext cx="1902644" cy="1612890"/>
              <a:chOff x="2260" y="2880"/>
              <a:chExt cx="1101" cy="933"/>
            </a:xfrm>
            <a:solidFill>
              <a:srgbClr val="9A0941"/>
            </a:solidFill>
          </p:grpSpPr>
          <p:sp>
            <p:nvSpPr>
              <p:cNvPr id="67" name="Arc 22">
                <a:extLst>
                  <a:ext uri="{FF2B5EF4-FFF2-40B4-BE49-F238E27FC236}">
                    <a16:creationId xmlns:a16="http://schemas.microsoft.com/office/drawing/2014/main" id="{F2D4FC5F-F138-9E45-ADA9-7EDC4675C3B6}"/>
                  </a:ext>
                </a:extLst>
              </p:cNvPr>
              <p:cNvSpPr>
                <a:spLocks/>
              </p:cNvSpPr>
              <p:nvPr/>
            </p:nvSpPr>
            <p:spPr bwMode="gray">
              <a:xfrm>
                <a:off x="2265" y="2880"/>
                <a:ext cx="1096" cy="932"/>
              </a:xfrm>
              <a:custGeom>
                <a:avLst/>
                <a:gdLst>
                  <a:gd name="T0" fmla="*/ 0 w 20543"/>
                  <a:gd name="T1" fmla="*/ 0 h 17475"/>
                  <a:gd name="T2" fmla="*/ 0 w 20543"/>
                  <a:gd name="T3" fmla="*/ 0 h 17475"/>
                  <a:gd name="T4" fmla="*/ 0 w 20543"/>
                  <a:gd name="T5" fmla="*/ 0 h 17475"/>
                  <a:gd name="T6" fmla="*/ 0 60000 65536"/>
                  <a:gd name="T7" fmla="*/ 0 60000 65536"/>
                  <a:gd name="T8" fmla="*/ 0 60000 65536"/>
                  <a:gd name="T9" fmla="*/ 0 w 20543"/>
                  <a:gd name="T10" fmla="*/ 0 h 17475"/>
                  <a:gd name="T11" fmla="*/ 20543 w 20543"/>
                  <a:gd name="T12" fmla="*/ 17475 h 17475"/>
                </a:gdLst>
                <a:ahLst/>
                <a:cxnLst>
                  <a:cxn ang="T6">
                    <a:pos x="T0" y="T1"/>
                  </a:cxn>
                  <a:cxn ang="T7">
                    <a:pos x="T2" y="T3"/>
                  </a:cxn>
                  <a:cxn ang="T8">
                    <a:pos x="T4" y="T5"/>
                  </a:cxn>
                </a:cxnLst>
                <a:rect l="T9" t="T10" r="T11" b="T12"/>
                <a:pathLst>
                  <a:path w="20543" h="17475" fill="none" extrusionOk="0">
                    <a:moveTo>
                      <a:pt x="7847" y="17474"/>
                    </a:moveTo>
                    <a:cubicBezTo>
                      <a:pt x="4156" y="14793"/>
                      <a:pt x="1409" y="11013"/>
                      <a:pt x="0" y="6674"/>
                    </a:cubicBezTo>
                  </a:path>
                  <a:path w="20543" h="17475" stroke="0" extrusionOk="0">
                    <a:moveTo>
                      <a:pt x="7847" y="17474"/>
                    </a:moveTo>
                    <a:cubicBezTo>
                      <a:pt x="4156" y="14793"/>
                      <a:pt x="1409" y="11013"/>
                      <a:pt x="0" y="6674"/>
                    </a:cubicBezTo>
                    <a:lnTo>
                      <a:pt x="20543" y="0"/>
                    </a:lnTo>
                    <a:close/>
                  </a:path>
                </a:pathLst>
              </a:custGeom>
              <a:solidFill>
                <a:srgbClr val="8296C4">
                  <a:lumMod val="60000"/>
                  <a:lumOff val="40000"/>
                </a:srgbClr>
              </a:solidFill>
              <a:ln w="12700">
                <a:solidFill>
                  <a:srgbClr val="8296C4">
                    <a:lumMod val="60000"/>
                    <a:lumOff val="40000"/>
                  </a:srgbClr>
                </a:solidFill>
                <a:round/>
                <a:headEnd/>
                <a:tailEnd/>
              </a:ln>
            </p:spPr>
            <p:txBody>
              <a:bodyPr lIns="45720" tIns="182880" rIns="731520" bIns="45720" anchor="ctr"/>
              <a:lstStyle/>
              <a:p>
                <a:pPr marL="0" marR="0" lvl="0" indent="0" algn="ctr" defTabSz="914400" eaLnBrk="1" fontAlgn="base" latinLnBrk="0" hangingPunct="1">
                  <a:lnSpc>
                    <a:spcPct val="100000"/>
                  </a:lnSpc>
                  <a:spcBef>
                    <a:spcPct val="20000"/>
                  </a:spcBef>
                  <a:spcAft>
                    <a:spcPct val="0"/>
                  </a:spcAft>
                  <a:buClrTx/>
                  <a:buSzTx/>
                  <a:buFontTx/>
                  <a:buNone/>
                  <a:tabLst/>
                  <a:defRPr/>
                </a:pPr>
                <a:r>
                  <a:rPr kumimoji="0" lang="en-GB" sz="1100" b="0" i="0" u="none" strike="noStrike" kern="0" cap="none" spc="0" normalizeH="0" baseline="0" noProof="0">
                    <a:ln>
                      <a:noFill/>
                    </a:ln>
                    <a:solidFill>
                      <a:srgbClr val="000000"/>
                    </a:solidFill>
                    <a:effectLst/>
                    <a:uLnTx/>
                    <a:uFillTx/>
                    <a:ea typeface="ＭＳ Ｐゴシック" charset="0"/>
                    <a:cs typeface="Arial" pitchFamily="34" charset="0"/>
                  </a:rPr>
                  <a:t>Statistics</a:t>
                </a:r>
              </a:p>
            </p:txBody>
          </p:sp>
          <p:sp>
            <p:nvSpPr>
              <p:cNvPr id="68" name="Freeform 66">
                <a:extLst>
                  <a:ext uri="{FF2B5EF4-FFF2-40B4-BE49-F238E27FC236}">
                    <a16:creationId xmlns:a16="http://schemas.microsoft.com/office/drawing/2014/main" id="{548DC2B3-83E3-5B4C-B34E-5CED7FE69CB3}"/>
                  </a:ext>
                </a:extLst>
              </p:cNvPr>
              <p:cNvSpPr>
                <a:spLocks/>
              </p:cNvSpPr>
              <p:nvPr/>
            </p:nvSpPr>
            <p:spPr bwMode="gray">
              <a:xfrm>
                <a:off x="2260" y="2880"/>
                <a:ext cx="1097" cy="933"/>
              </a:xfrm>
              <a:custGeom>
                <a:avLst/>
                <a:gdLst>
                  <a:gd name="T0" fmla="*/ 419 w 1097"/>
                  <a:gd name="T1" fmla="*/ 932 h 933"/>
                  <a:gd name="T2" fmla="*/ 1096 w 1097"/>
                  <a:gd name="T3" fmla="*/ 0 h 933"/>
                  <a:gd name="T4" fmla="*/ 0 w 1097"/>
                  <a:gd name="T5" fmla="*/ 356 h 933"/>
                  <a:gd name="T6" fmla="*/ 0 60000 65536"/>
                  <a:gd name="T7" fmla="*/ 0 60000 65536"/>
                  <a:gd name="T8" fmla="*/ 0 60000 65536"/>
                  <a:gd name="T9" fmla="*/ 0 w 1097"/>
                  <a:gd name="T10" fmla="*/ 0 h 933"/>
                  <a:gd name="T11" fmla="*/ 1097 w 1097"/>
                  <a:gd name="T12" fmla="*/ 933 h 933"/>
                </a:gdLst>
                <a:ahLst/>
                <a:cxnLst>
                  <a:cxn ang="T6">
                    <a:pos x="T0" y="T1"/>
                  </a:cxn>
                  <a:cxn ang="T7">
                    <a:pos x="T2" y="T3"/>
                  </a:cxn>
                  <a:cxn ang="T8">
                    <a:pos x="T4" y="T5"/>
                  </a:cxn>
                </a:cxnLst>
                <a:rect l="T9" t="T10" r="T11" b="T12"/>
                <a:pathLst>
                  <a:path w="1097" h="933">
                    <a:moveTo>
                      <a:pt x="419" y="932"/>
                    </a:moveTo>
                    <a:lnTo>
                      <a:pt x="1096" y="0"/>
                    </a:lnTo>
                    <a:lnTo>
                      <a:pt x="0" y="356"/>
                    </a:lnTo>
                  </a:path>
                </a:pathLst>
              </a:custGeom>
              <a:noFill/>
              <a:ln w="12700">
                <a:solidFill>
                  <a:srgbClr val="FFFFFF"/>
                </a:solidFill>
                <a:round/>
                <a:headEnd/>
                <a:tailEnd/>
              </a:ln>
            </p:spPr>
            <p:txBody>
              <a:bodyPr lIns="44450" tIns="44450" rIns="44450" bIns="44450" anchor="ctr"/>
              <a:lstStyle/>
              <a:p>
                <a:pPr marL="0" marR="0" lvl="0" indent="0" algn="ctr" defTabSz="914400" eaLnBrk="1" fontAlgn="base" latinLnBrk="0" hangingPunct="1">
                  <a:lnSpc>
                    <a:spcPct val="100000"/>
                  </a:lnSpc>
                  <a:spcBef>
                    <a:spcPct val="2000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ea typeface="ＭＳ Ｐゴシック" charset="0"/>
                  <a:cs typeface="Arial" pitchFamily="34" charset="0"/>
                </a:endParaRPr>
              </a:p>
            </p:txBody>
          </p:sp>
        </p:grpSp>
        <p:grpSp>
          <p:nvGrpSpPr>
            <p:cNvPr id="57" name="Group 24">
              <a:extLst>
                <a:ext uri="{FF2B5EF4-FFF2-40B4-BE49-F238E27FC236}">
                  <a16:creationId xmlns:a16="http://schemas.microsoft.com/office/drawing/2014/main" id="{C9B2B0DA-C33D-8048-966D-7E8702AE5E82}"/>
                </a:ext>
              </a:extLst>
            </p:cNvPr>
            <p:cNvGrpSpPr>
              <a:grpSpLocks/>
            </p:cNvGrpSpPr>
            <p:nvPr/>
          </p:nvGrpSpPr>
          <p:grpSpPr bwMode="gray">
            <a:xfrm>
              <a:off x="2580378" y="3419753"/>
              <a:ext cx="1992313" cy="1233468"/>
              <a:chOff x="2204" y="2524"/>
              <a:chExt cx="1153" cy="713"/>
            </a:xfrm>
            <a:solidFill>
              <a:srgbClr val="9A0941"/>
            </a:solidFill>
          </p:grpSpPr>
          <p:sp>
            <p:nvSpPr>
              <p:cNvPr id="65" name="Arc 25">
                <a:extLst>
                  <a:ext uri="{FF2B5EF4-FFF2-40B4-BE49-F238E27FC236}">
                    <a16:creationId xmlns:a16="http://schemas.microsoft.com/office/drawing/2014/main" id="{2FDE9A18-6570-3846-AEF1-FB746A203C18}"/>
                  </a:ext>
                </a:extLst>
              </p:cNvPr>
              <p:cNvSpPr>
                <a:spLocks/>
              </p:cNvSpPr>
              <p:nvPr/>
            </p:nvSpPr>
            <p:spPr bwMode="gray">
              <a:xfrm>
                <a:off x="2204" y="2524"/>
                <a:ext cx="1152" cy="712"/>
              </a:xfrm>
              <a:custGeom>
                <a:avLst/>
                <a:gdLst>
                  <a:gd name="T0" fmla="*/ 0 w 21600"/>
                  <a:gd name="T1" fmla="*/ 0 h 13350"/>
                  <a:gd name="T2" fmla="*/ 0 w 21600"/>
                  <a:gd name="T3" fmla="*/ 0 h 13350"/>
                  <a:gd name="T4" fmla="*/ 0 w 21600"/>
                  <a:gd name="T5" fmla="*/ 0 h 13350"/>
                  <a:gd name="T6" fmla="*/ 0 60000 65536"/>
                  <a:gd name="T7" fmla="*/ 0 60000 65536"/>
                  <a:gd name="T8" fmla="*/ 0 60000 65536"/>
                  <a:gd name="T9" fmla="*/ 0 w 21600"/>
                  <a:gd name="T10" fmla="*/ 0 h 13350"/>
                  <a:gd name="T11" fmla="*/ 21600 w 21600"/>
                  <a:gd name="T12" fmla="*/ 13350 h 13350"/>
                </a:gdLst>
                <a:ahLst/>
                <a:cxnLst>
                  <a:cxn ang="T6">
                    <a:pos x="T0" y="T1"/>
                  </a:cxn>
                  <a:cxn ang="T7">
                    <a:pos x="T2" y="T3"/>
                  </a:cxn>
                  <a:cxn ang="T8">
                    <a:pos x="T4" y="T5"/>
                  </a:cxn>
                </a:cxnLst>
                <a:rect l="T9" t="T10" r="T11" b="T12"/>
                <a:pathLst>
                  <a:path w="21600" h="13350" fill="none" extrusionOk="0">
                    <a:moveTo>
                      <a:pt x="1057" y="13349"/>
                    </a:moveTo>
                    <a:cubicBezTo>
                      <a:pt x="356" y="11194"/>
                      <a:pt x="0" y="8941"/>
                      <a:pt x="0" y="6675"/>
                    </a:cubicBezTo>
                    <a:cubicBezTo>
                      <a:pt x="-1" y="4408"/>
                      <a:pt x="356" y="2155"/>
                      <a:pt x="1057" y="0"/>
                    </a:cubicBezTo>
                  </a:path>
                  <a:path w="21600" h="13350" stroke="0" extrusionOk="0">
                    <a:moveTo>
                      <a:pt x="1057" y="13349"/>
                    </a:moveTo>
                    <a:cubicBezTo>
                      <a:pt x="356" y="11194"/>
                      <a:pt x="0" y="8941"/>
                      <a:pt x="0" y="6675"/>
                    </a:cubicBezTo>
                    <a:cubicBezTo>
                      <a:pt x="-1" y="4408"/>
                      <a:pt x="356" y="2155"/>
                      <a:pt x="1057" y="0"/>
                    </a:cubicBezTo>
                    <a:lnTo>
                      <a:pt x="21600" y="6675"/>
                    </a:lnTo>
                    <a:close/>
                  </a:path>
                </a:pathLst>
              </a:custGeom>
              <a:solidFill>
                <a:srgbClr val="8296C4">
                  <a:lumMod val="60000"/>
                  <a:lumOff val="40000"/>
                </a:srgbClr>
              </a:solidFill>
              <a:ln w="12700">
                <a:solidFill>
                  <a:srgbClr val="8296C4">
                    <a:lumMod val="60000"/>
                    <a:lumOff val="40000"/>
                  </a:srgbClr>
                </a:solidFill>
                <a:round/>
                <a:headEnd/>
                <a:tailEnd/>
              </a:ln>
            </p:spPr>
            <p:txBody>
              <a:bodyPr lIns="44450" tIns="44450" rIns="1097280" bIns="44450" anchor="ctr"/>
              <a:lstStyle/>
              <a:p>
                <a:pPr marL="0" marR="0" lvl="0" indent="0" algn="ctr" defTabSz="914400" eaLnBrk="1" fontAlgn="base" latinLnBrk="0" hangingPunct="1">
                  <a:lnSpc>
                    <a:spcPct val="100000"/>
                  </a:lnSpc>
                  <a:spcBef>
                    <a:spcPct val="20000"/>
                  </a:spcBef>
                  <a:spcAft>
                    <a:spcPct val="0"/>
                  </a:spcAft>
                  <a:buClrTx/>
                  <a:buSzTx/>
                  <a:buFontTx/>
                  <a:buNone/>
                  <a:tabLst/>
                  <a:defRPr/>
                </a:pPr>
                <a:r>
                  <a:rPr kumimoji="0" lang="en-GB" sz="1100" b="0" i="0" u="none" strike="noStrike" kern="0" cap="none" spc="0" normalizeH="0" baseline="0" noProof="0">
                    <a:ln>
                      <a:noFill/>
                    </a:ln>
                    <a:solidFill>
                      <a:srgbClr val="000000"/>
                    </a:solidFill>
                    <a:effectLst/>
                    <a:uLnTx/>
                    <a:uFillTx/>
                    <a:ea typeface="ＭＳ Ｐゴシック" charset="0"/>
                    <a:cs typeface="Arial" pitchFamily="34" charset="0"/>
                  </a:rPr>
                  <a:t>DWH</a:t>
                </a:r>
              </a:p>
            </p:txBody>
          </p:sp>
          <p:sp>
            <p:nvSpPr>
              <p:cNvPr id="66" name="Freeform 64">
                <a:extLst>
                  <a:ext uri="{FF2B5EF4-FFF2-40B4-BE49-F238E27FC236}">
                    <a16:creationId xmlns:a16="http://schemas.microsoft.com/office/drawing/2014/main" id="{C7CC83C6-CA83-6444-B604-7AEF672C8E83}"/>
                  </a:ext>
                </a:extLst>
              </p:cNvPr>
              <p:cNvSpPr>
                <a:spLocks/>
              </p:cNvSpPr>
              <p:nvPr/>
            </p:nvSpPr>
            <p:spPr bwMode="gray">
              <a:xfrm>
                <a:off x="2260" y="2524"/>
                <a:ext cx="1097" cy="713"/>
              </a:xfrm>
              <a:custGeom>
                <a:avLst/>
                <a:gdLst>
                  <a:gd name="T0" fmla="*/ 0 w 1097"/>
                  <a:gd name="T1" fmla="*/ 712 h 713"/>
                  <a:gd name="T2" fmla="*/ 1096 w 1097"/>
                  <a:gd name="T3" fmla="*/ 356 h 713"/>
                  <a:gd name="T4" fmla="*/ 0 w 1097"/>
                  <a:gd name="T5" fmla="*/ 0 h 713"/>
                  <a:gd name="T6" fmla="*/ 0 60000 65536"/>
                  <a:gd name="T7" fmla="*/ 0 60000 65536"/>
                  <a:gd name="T8" fmla="*/ 0 60000 65536"/>
                  <a:gd name="T9" fmla="*/ 0 w 1097"/>
                  <a:gd name="T10" fmla="*/ 0 h 713"/>
                  <a:gd name="T11" fmla="*/ 1097 w 1097"/>
                  <a:gd name="T12" fmla="*/ 713 h 713"/>
                </a:gdLst>
                <a:ahLst/>
                <a:cxnLst>
                  <a:cxn ang="T6">
                    <a:pos x="T0" y="T1"/>
                  </a:cxn>
                  <a:cxn ang="T7">
                    <a:pos x="T2" y="T3"/>
                  </a:cxn>
                  <a:cxn ang="T8">
                    <a:pos x="T4" y="T5"/>
                  </a:cxn>
                </a:cxnLst>
                <a:rect l="T9" t="T10" r="T11" b="T12"/>
                <a:pathLst>
                  <a:path w="1097" h="713">
                    <a:moveTo>
                      <a:pt x="0" y="712"/>
                    </a:moveTo>
                    <a:lnTo>
                      <a:pt x="1096" y="356"/>
                    </a:lnTo>
                    <a:lnTo>
                      <a:pt x="0" y="0"/>
                    </a:lnTo>
                  </a:path>
                </a:pathLst>
              </a:custGeom>
              <a:noFill/>
              <a:ln w="12700">
                <a:solidFill>
                  <a:srgbClr val="FFFFFF"/>
                </a:solidFill>
                <a:round/>
                <a:headEnd/>
                <a:tailEnd/>
              </a:ln>
            </p:spPr>
            <p:txBody>
              <a:bodyPr lIns="44450" tIns="44450" rIns="44450" bIns="44450" anchor="ctr"/>
              <a:lstStyle/>
              <a:p>
                <a:pPr marL="0" marR="0" lvl="0" indent="0" algn="ctr" defTabSz="914400" eaLnBrk="1" fontAlgn="base" latinLnBrk="0" hangingPunct="1">
                  <a:lnSpc>
                    <a:spcPct val="100000"/>
                  </a:lnSpc>
                  <a:spcBef>
                    <a:spcPct val="2000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ea typeface="ＭＳ Ｐゴシック" charset="0"/>
                  <a:cs typeface="Arial" pitchFamily="34" charset="0"/>
                </a:endParaRPr>
              </a:p>
            </p:txBody>
          </p:sp>
        </p:grpSp>
        <p:grpSp>
          <p:nvGrpSpPr>
            <p:cNvPr id="58" name="Group 27">
              <a:extLst>
                <a:ext uri="{FF2B5EF4-FFF2-40B4-BE49-F238E27FC236}">
                  <a16:creationId xmlns:a16="http://schemas.microsoft.com/office/drawing/2014/main" id="{6079A047-25C3-8845-B1B2-02C4ABD5F399}"/>
                </a:ext>
              </a:extLst>
            </p:cNvPr>
            <p:cNvGrpSpPr>
              <a:grpSpLocks/>
            </p:cNvGrpSpPr>
            <p:nvPr/>
          </p:nvGrpSpPr>
          <p:grpSpPr bwMode="gray">
            <a:xfrm>
              <a:off x="2676958" y="2424976"/>
              <a:ext cx="1895732" cy="1612891"/>
              <a:chOff x="2260" y="1948"/>
              <a:chExt cx="1097" cy="933"/>
            </a:xfrm>
            <a:solidFill>
              <a:srgbClr val="9A0941"/>
            </a:solidFill>
          </p:grpSpPr>
          <p:sp>
            <p:nvSpPr>
              <p:cNvPr id="63" name="Arc 28">
                <a:extLst>
                  <a:ext uri="{FF2B5EF4-FFF2-40B4-BE49-F238E27FC236}">
                    <a16:creationId xmlns:a16="http://schemas.microsoft.com/office/drawing/2014/main" id="{316D9022-8ED2-C948-9BDB-5E07CDA258F9}"/>
                  </a:ext>
                </a:extLst>
              </p:cNvPr>
              <p:cNvSpPr>
                <a:spLocks/>
              </p:cNvSpPr>
              <p:nvPr/>
            </p:nvSpPr>
            <p:spPr bwMode="gray">
              <a:xfrm>
                <a:off x="2260" y="1948"/>
                <a:ext cx="1096" cy="932"/>
              </a:xfrm>
              <a:custGeom>
                <a:avLst/>
                <a:gdLst>
                  <a:gd name="T0" fmla="*/ 0 w 20543"/>
                  <a:gd name="T1" fmla="*/ 0 h 17475"/>
                  <a:gd name="T2" fmla="*/ 0 w 20543"/>
                  <a:gd name="T3" fmla="*/ 0 h 17475"/>
                  <a:gd name="T4" fmla="*/ 0 w 20543"/>
                  <a:gd name="T5" fmla="*/ 0 h 17475"/>
                  <a:gd name="T6" fmla="*/ 0 60000 65536"/>
                  <a:gd name="T7" fmla="*/ 0 60000 65536"/>
                  <a:gd name="T8" fmla="*/ 0 60000 65536"/>
                  <a:gd name="T9" fmla="*/ 0 w 20543"/>
                  <a:gd name="T10" fmla="*/ 0 h 17475"/>
                  <a:gd name="T11" fmla="*/ 20543 w 20543"/>
                  <a:gd name="T12" fmla="*/ 17475 h 17475"/>
                </a:gdLst>
                <a:ahLst/>
                <a:cxnLst>
                  <a:cxn ang="T6">
                    <a:pos x="T0" y="T1"/>
                  </a:cxn>
                  <a:cxn ang="T7">
                    <a:pos x="T2" y="T3"/>
                  </a:cxn>
                  <a:cxn ang="T8">
                    <a:pos x="T4" y="T5"/>
                  </a:cxn>
                </a:cxnLst>
                <a:rect l="T9" t="T10" r="T11" b="T12"/>
                <a:pathLst>
                  <a:path w="20543" h="17475" fill="none" extrusionOk="0">
                    <a:moveTo>
                      <a:pt x="0" y="10800"/>
                    </a:moveTo>
                    <a:cubicBezTo>
                      <a:pt x="1409" y="6461"/>
                      <a:pt x="4156" y="2681"/>
                      <a:pt x="7847" y="0"/>
                    </a:cubicBezTo>
                  </a:path>
                  <a:path w="20543" h="17475" stroke="0" extrusionOk="0">
                    <a:moveTo>
                      <a:pt x="0" y="10800"/>
                    </a:moveTo>
                    <a:cubicBezTo>
                      <a:pt x="1409" y="6461"/>
                      <a:pt x="4156" y="2681"/>
                      <a:pt x="7847" y="0"/>
                    </a:cubicBezTo>
                    <a:lnTo>
                      <a:pt x="20543" y="17475"/>
                    </a:lnTo>
                    <a:close/>
                  </a:path>
                </a:pathLst>
              </a:custGeom>
              <a:solidFill>
                <a:srgbClr val="8296C4">
                  <a:lumMod val="60000"/>
                  <a:lumOff val="40000"/>
                </a:srgbClr>
              </a:solidFill>
              <a:ln w="12700">
                <a:solidFill>
                  <a:srgbClr val="8296C4">
                    <a:lumMod val="60000"/>
                    <a:lumOff val="40000"/>
                  </a:srgbClr>
                </a:solidFill>
                <a:round/>
                <a:headEnd/>
                <a:tailEnd/>
              </a:ln>
            </p:spPr>
            <p:txBody>
              <a:bodyPr lIns="45720" tIns="44450" rIns="731520" bIns="274320" anchor="ctr"/>
              <a:lstStyle/>
              <a:p>
                <a:pPr marL="0" marR="0" lvl="0" indent="0" algn="ctr" defTabSz="914400" eaLnBrk="1" fontAlgn="base" latinLnBrk="0" hangingPunct="1">
                  <a:lnSpc>
                    <a:spcPct val="100000"/>
                  </a:lnSpc>
                  <a:spcBef>
                    <a:spcPct val="20000"/>
                  </a:spcBef>
                  <a:spcAft>
                    <a:spcPct val="0"/>
                  </a:spcAft>
                  <a:buClrTx/>
                  <a:buSzTx/>
                  <a:buFontTx/>
                  <a:buNone/>
                  <a:tabLst/>
                  <a:defRPr/>
                </a:pPr>
                <a:r>
                  <a:rPr kumimoji="0" lang="en-GB" sz="1100" b="0" i="0" u="none" strike="noStrike" kern="0" cap="none" spc="0" normalizeH="0" baseline="0" noProof="0">
                    <a:ln>
                      <a:noFill/>
                    </a:ln>
                    <a:solidFill>
                      <a:srgbClr val="000000"/>
                    </a:solidFill>
                    <a:effectLst/>
                    <a:uLnTx/>
                    <a:uFillTx/>
                    <a:ea typeface="ＭＳ Ｐゴシック" charset="0"/>
                    <a:cs typeface="Arial" pitchFamily="34" charset="0"/>
                  </a:rPr>
                  <a:t>Reports (ad-hoc and not)</a:t>
                </a:r>
              </a:p>
            </p:txBody>
          </p:sp>
          <p:sp>
            <p:nvSpPr>
              <p:cNvPr id="64" name="Freeform 62">
                <a:extLst>
                  <a:ext uri="{FF2B5EF4-FFF2-40B4-BE49-F238E27FC236}">
                    <a16:creationId xmlns:a16="http://schemas.microsoft.com/office/drawing/2014/main" id="{9E3250E9-996D-7248-8A96-1AC3CECF94CC}"/>
                  </a:ext>
                </a:extLst>
              </p:cNvPr>
              <p:cNvSpPr>
                <a:spLocks/>
              </p:cNvSpPr>
              <p:nvPr/>
            </p:nvSpPr>
            <p:spPr bwMode="gray">
              <a:xfrm>
                <a:off x="2260" y="1948"/>
                <a:ext cx="1097" cy="933"/>
              </a:xfrm>
              <a:custGeom>
                <a:avLst/>
                <a:gdLst>
                  <a:gd name="T0" fmla="*/ 0 w 1097"/>
                  <a:gd name="T1" fmla="*/ 576 h 933"/>
                  <a:gd name="T2" fmla="*/ 1096 w 1097"/>
                  <a:gd name="T3" fmla="*/ 932 h 933"/>
                  <a:gd name="T4" fmla="*/ 419 w 1097"/>
                  <a:gd name="T5" fmla="*/ 0 h 933"/>
                  <a:gd name="T6" fmla="*/ 0 60000 65536"/>
                  <a:gd name="T7" fmla="*/ 0 60000 65536"/>
                  <a:gd name="T8" fmla="*/ 0 60000 65536"/>
                  <a:gd name="T9" fmla="*/ 0 w 1097"/>
                  <a:gd name="T10" fmla="*/ 0 h 933"/>
                  <a:gd name="T11" fmla="*/ 1097 w 1097"/>
                  <a:gd name="T12" fmla="*/ 933 h 933"/>
                </a:gdLst>
                <a:ahLst/>
                <a:cxnLst>
                  <a:cxn ang="T6">
                    <a:pos x="T0" y="T1"/>
                  </a:cxn>
                  <a:cxn ang="T7">
                    <a:pos x="T2" y="T3"/>
                  </a:cxn>
                  <a:cxn ang="T8">
                    <a:pos x="T4" y="T5"/>
                  </a:cxn>
                </a:cxnLst>
                <a:rect l="T9" t="T10" r="T11" b="T12"/>
                <a:pathLst>
                  <a:path w="1097" h="933">
                    <a:moveTo>
                      <a:pt x="0" y="576"/>
                    </a:moveTo>
                    <a:lnTo>
                      <a:pt x="1096" y="932"/>
                    </a:lnTo>
                    <a:lnTo>
                      <a:pt x="419" y="0"/>
                    </a:lnTo>
                  </a:path>
                </a:pathLst>
              </a:custGeom>
              <a:noFill/>
              <a:ln w="12700">
                <a:solidFill>
                  <a:srgbClr val="FFFFFF"/>
                </a:solidFill>
                <a:round/>
                <a:headEnd/>
                <a:tailEnd/>
              </a:ln>
            </p:spPr>
            <p:txBody>
              <a:bodyPr lIns="44450" tIns="44450" rIns="44450" bIns="44450" anchor="ctr"/>
              <a:lstStyle/>
              <a:p>
                <a:pPr marL="0" marR="0" lvl="0" indent="0" algn="ctr" defTabSz="914400" eaLnBrk="1" fontAlgn="base" latinLnBrk="0" hangingPunct="1">
                  <a:lnSpc>
                    <a:spcPct val="100000"/>
                  </a:lnSpc>
                  <a:spcBef>
                    <a:spcPct val="2000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ea typeface="ＭＳ Ｐゴシック" charset="0"/>
                  <a:cs typeface="Arial" pitchFamily="34" charset="0"/>
                </a:endParaRPr>
              </a:p>
            </p:txBody>
          </p:sp>
        </p:grpSp>
        <p:grpSp>
          <p:nvGrpSpPr>
            <p:cNvPr id="59" name="Group 30">
              <a:extLst>
                <a:ext uri="{FF2B5EF4-FFF2-40B4-BE49-F238E27FC236}">
                  <a16:creationId xmlns:a16="http://schemas.microsoft.com/office/drawing/2014/main" id="{2D9E226C-A1CA-C54E-8373-A203287B3ABD}"/>
                </a:ext>
              </a:extLst>
            </p:cNvPr>
            <p:cNvGrpSpPr>
              <a:grpSpLocks/>
            </p:cNvGrpSpPr>
            <p:nvPr/>
          </p:nvGrpSpPr>
          <p:grpSpPr bwMode="gray">
            <a:xfrm>
              <a:off x="3401310" y="2044174"/>
              <a:ext cx="1171381" cy="1993693"/>
              <a:chOff x="2679" y="1728"/>
              <a:chExt cx="678" cy="1153"/>
            </a:xfrm>
            <a:solidFill>
              <a:srgbClr val="9A0941"/>
            </a:solidFill>
          </p:grpSpPr>
          <p:sp>
            <p:nvSpPr>
              <p:cNvPr id="61" name="Arc 31">
                <a:extLst>
                  <a:ext uri="{FF2B5EF4-FFF2-40B4-BE49-F238E27FC236}">
                    <a16:creationId xmlns:a16="http://schemas.microsoft.com/office/drawing/2014/main" id="{A6001D37-76B6-D34C-9955-0BD7EB210C4F}"/>
                  </a:ext>
                </a:extLst>
              </p:cNvPr>
              <p:cNvSpPr>
                <a:spLocks/>
              </p:cNvSpPr>
              <p:nvPr/>
            </p:nvSpPr>
            <p:spPr bwMode="gray">
              <a:xfrm>
                <a:off x="2679" y="1728"/>
                <a:ext cx="677" cy="1152"/>
              </a:xfrm>
              <a:custGeom>
                <a:avLst/>
                <a:gdLst>
                  <a:gd name="T0" fmla="*/ 0 w 12696"/>
                  <a:gd name="T1" fmla="*/ 0 h 21600"/>
                  <a:gd name="T2" fmla="*/ 0 w 12696"/>
                  <a:gd name="T3" fmla="*/ 0 h 21600"/>
                  <a:gd name="T4" fmla="*/ 0 w 12696"/>
                  <a:gd name="T5" fmla="*/ 0 h 21600"/>
                  <a:gd name="T6" fmla="*/ 0 60000 65536"/>
                  <a:gd name="T7" fmla="*/ 0 60000 65536"/>
                  <a:gd name="T8" fmla="*/ 0 60000 65536"/>
                  <a:gd name="T9" fmla="*/ 0 w 12696"/>
                  <a:gd name="T10" fmla="*/ 0 h 21600"/>
                  <a:gd name="T11" fmla="*/ 12696 w 12696"/>
                  <a:gd name="T12" fmla="*/ 21600 h 21600"/>
                </a:gdLst>
                <a:ahLst/>
                <a:cxnLst>
                  <a:cxn ang="T6">
                    <a:pos x="T0" y="T1"/>
                  </a:cxn>
                  <a:cxn ang="T7">
                    <a:pos x="T2" y="T3"/>
                  </a:cxn>
                  <a:cxn ang="T8">
                    <a:pos x="T4" y="T5"/>
                  </a:cxn>
                </a:cxnLst>
                <a:rect l="T9" t="T10" r="T11" b="T12"/>
                <a:pathLst>
                  <a:path w="12696" h="21600" fill="none" extrusionOk="0">
                    <a:moveTo>
                      <a:pt x="0" y="4125"/>
                    </a:moveTo>
                    <a:cubicBezTo>
                      <a:pt x="3690" y="1444"/>
                      <a:pt x="8134" y="0"/>
                      <a:pt x="12695" y="0"/>
                    </a:cubicBezTo>
                  </a:path>
                  <a:path w="12696" h="21600" stroke="0" extrusionOk="0">
                    <a:moveTo>
                      <a:pt x="0" y="4125"/>
                    </a:moveTo>
                    <a:cubicBezTo>
                      <a:pt x="3690" y="1444"/>
                      <a:pt x="8134" y="0"/>
                      <a:pt x="12695" y="0"/>
                    </a:cubicBezTo>
                    <a:lnTo>
                      <a:pt x="12696" y="21600"/>
                    </a:lnTo>
                    <a:close/>
                  </a:path>
                </a:pathLst>
              </a:custGeom>
              <a:solidFill>
                <a:srgbClr val="8296C4">
                  <a:lumMod val="60000"/>
                  <a:lumOff val="40000"/>
                </a:srgbClr>
              </a:solidFill>
              <a:ln w="12700">
                <a:solidFill>
                  <a:srgbClr val="8296C4">
                    <a:lumMod val="60000"/>
                    <a:lumOff val="40000"/>
                  </a:srgbClr>
                </a:solidFill>
                <a:round/>
                <a:headEnd/>
                <a:tailEnd/>
              </a:ln>
            </p:spPr>
            <p:txBody>
              <a:bodyPr lIns="274320" tIns="45720" rIns="44450" bIns="1005840" anchor="ctr"/>
              <a:lstStyle/>
              <a:p>
                <a:pPr marL="0" marR="0" lvl="0" indent="0" algn="ctr" defTabSz="914400" eaLnBrk="1" fontAlgn="base" latinLnBrk="0" hangingPunct="1">
                  <a:lnSpc>
                    <a:spcPct val="100000"/>
                  </a:lnSpc>
                  <a:spcBef>
                    <a:spcPct val="20000"/>
                  </a:spcBef>
                  <a:spcAft>
                    <a:spcPct val="0"/>
                  </a:spcAft>
                  <a:buClrTx/>
                  <a:buSzTx/>
                  <a:buFontTx/>
                  <a:buNone/>
                  <a:tabLst/>
                  <a:defRPr/>
                </a:pPr>
                <a:r>
                  <a:rPr kumimoji="0" lang="en-GB" sz="1100" b="0" i="0" u="none" strike="noStrike" kern="0" cap="none" spc="0" normalizeH="0" baseline="0" noProof="0">
                    <a:ln>
                      <a:noFill/>
                    </a:ln>
                    <a:solidFill>
                      <a:srgbClr val="000000"/>
                    </a:solidFill>
                    <a:effectLst/>
                    <a:uLnTx/>
                    <a:uFillTx/>
                    <a:ea typeface="ＭＳ Ｐゴシック" charset="0"/>
                    <a:cs typeface="Arial" pitchFamily="34" charset="0"/>
                  </a:rPr>
                  <a:t>KPIs</a:t>
                </a:r>
              </a:p>
            </p:txBody>
          </p:sp>
          <p:sp>
            <p:nvSpPr>
              <p:cNvPr id="62" name="Freeform 60">
                <a:extLst>
                  <a:ext uri="{FF2B5EF4-FFF2-40B4-BE49-F238E27FC236}">
                    <a16:creationId xmlns:a16="http://schemas.microsoft.com/office/drawing/2014/main" id="{21744B4D-7660-A440-92CB-D89B16739F02}"/>
                  </a:ext>
                </a:extLst>
              </p:cNvPr>
              <p:cNvSpPr>
                <a:spLocks/>
              </p:cNvSpPr>
              <p:nvPr/>
            </p:nvSpPr>
            <p:spPr bwMode="gray">
              <a:xfrm>
                <a:off x="2679" y="1728"/>
                <a:ext cx="678" cy="1153"/>
              </a:xfrm>
              <a:custGeom>
                <a:avLst/>
                <a:gdLst>
                  <a:gd name="T0" fmla="*/ 0 w 678"/>
                  <a:gd name="T1" fmla="*/ 220 h 1153"/>
                  <a:gd name="T2" fmla="*/ 677 w 678"/>
                  <a:gd name="T3" fmla="*/ 1152 h 1153"/>
                  <a:gd name="T4" fmla="*/ 677 w 678"/>
                  <a:gd name="T5" fmla="*/ 0 h 1153"/>
                  <a:gd name="T6" fmla="*/ 0 60000 65536"/>
                  <a:gd name="T7" fmla="*/ 0 60000 65536"/>
                  <a:gd name="T8" fmla="*/ 0 60000 65536"/>
                  <a:gd name="T9" fmla="*/ 0 w 678"/>
                  <a:gd name="T10" fmla="*/ 0 h 1153"/>
                  <a:gd name="T11" fmla="*/ 678 w 678"/>
                  <a:gd name="T12" fmla="*/ 1153 h 1153"/>
                </a:gdLst>
                <a:ahLst/>
                <a:cxnLst>
                  <a:cxn ang="T6">
                    <a:pos x="T0" y="T1"/>
                  </a:cxn>
                  <a:cxn ang="T7">
                    <a:pos x="T2" y="T3"/>
                  </a:cxn>
                  <a:cxn ang="T8">
                    <a:pos x="T4" y="T5"/>
                  </a:cxn>
                </a:cxnLst>
                <a:rect l="T9" t="T10" r="T11" b="T12"/>
                <a:pathLst>
                  <a:path w="678" h="1153">
                    <a:moveTo>
                      <a:pt x="0" y="220"/>
                    </a:moveTo>
                    <a:lnTo>
                      <a:pt x="677" y="1152"/>
                    </a:lnTo>
                    <a:lnTo>
                      <a:pt x="677" y="0"/>
                    </a:lnTo>
                  </a:path>
                </a:pathLst>
              </a:custGeom>
              <a:noFill/>
              <a:ln w="12700">
                <a:solidFill>
                  <a:srgbClr val="FFFFFF"/>
                </a:solidFill>
                <a:round/>
                <a:headEnd/>
                <a:tailEnd/>
              </a:ln>
            </p:spPr>
            <p:txBody>
              <a:bodyPr lIns="44450" tIns="44450" rIns="44450" bIns="44450" anchor="ctr"/>
              <a:lstStyle/>
              <a:p>
                <a:pPr marL="0" marR="0" lvl="0" indent="0" algn="ctr" defTabSz="914400" eaLnBrk="1" fontAlgn="base" latinLnBrk="0" hangingPunct="1">
                  <a:lnSpc>
                    <a:spcPct val="100000"/>
                  </a:lnSpc>
                  <a:spcBef>
                    <a:spcPct val="2000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ea typeface="ＭＳ Ｐゴシック" charset="0"/>
                  <a:cs typeface="Arial" pitchFamily="34" charset="0"/>
                </a:endParaRPr>
              </a:p>
            </p:txBody>
          </p:sp>
        </p:grpSp>
        <p:sp>
          <p:nvSpPr>
            <p:cNvPr id="60" name="Oval 79">
              <a:extLst>
                <a:ext uri="{FF2B5EF4-FFF2-40B4-BE49-F238E27FC236}">
                  <a16:creationId xmlns:a16="http://schemas.microsoft.com/office/drawing/2014/main" id="{B83F23B9-8D15-A341-BF7B-28C88328EA76}"/>
                </a:ext>
              </a:extLst>
            </p:cNvPr>
            <p:cNvSpPr>
              <a:spLocks noChangeArrowheads="1"/>
            </p:cNvSpPr>
            <p:nvPr/>
          </p:nvSpPr>
          <p:spPr bwMode="gray">
            <a:xfrm>
              <a:off x="3574379" y="3039145"/>
              <a:ext cx="1992313" cy="1990933"/>
            </a:xfrm>
            <a:prstGeom prst="ellipse">
              <a:avLst/>
            </a:prstGeom>
            <a:gradFill flip="none" rotWithShape="1">
              <a:gsLst>
                <a:gs pos="0">
                  <a:srgbClr val="8296C4">
                    <a:lumMod val="60000"/>
                    <a:lumOff val="40000"/>
                  </a:srgbClr>
                </a:gs>
                <a:gs pos="50000">
                  <a:srgbClr val="9A0941">
                    <a:tint val="44500"/>
                    <a:satMod val="160000"/>
                  </a:srgbClr>
                </a:gs>
                <a:gs pos="100000">
                  <a:srgbClr val="9A0941"/>
                </a:gs>
              </a:gsLst>
              <a:lin ang="0" scaled="0"/>
              <a:tileRect/>
            </a:gradFill>
            <a:ln w="57150">
              <a:solidFill>
                <a:srgbClr val="FFFFFF"/>
              </a:solidFill>
              <a:round/>
              <a:headEnd/>
              <a:tailEnd/>
            </a:ln>
          </p:spPr>
          <p:txBody>
            <a:bodyPr lIns="44450" tIns="44450" rIns="44450" bIns="44450" anchor="ctr"/>
            <a:lstStyle/>
            <a:p>
              <a:pPr marL="0" marR="0" lvl="0" indent="0" algn="ctr" defTabSz="914400" eaLnBrk="1" fontAlgn="base" latinLnBrk="0" hangingPunct="1">
                <a:lnSpc>
                  <a:spcPct val="95000"/>
                </a:lnSpc>
                <a:spcBef>
                  <a:spcPct val="20000"/>
                </a:spcBef>
                <a:spcAft>
                  <a:spcPct val="37000"/>
                </a:spcAft>
                <a:buClrTx/>
                <a:buSzTx/>
                <a:buFontTx/>
                <a:buNone/>
                <a:tabLst/>
                <a:defRPr/>
              </a:pPr>
              <a:r>
                <a:rPr kumimoji="0" lang="en-GB" sz="1200" b="0" i="0" u="none" strike="noStrike" kern="0" cap="none" spc="0" normalizeH="0" baseline="0" noProof="0">
                  <a:ln>
                    <a:noFill/>
                  </a:ln>
                  <a:solidFill>
                    <a:srgbClr val="FFFFFF"/>
                  </a:solidFill>
                  <a:effectLst/>
                  <a:uLnTx/>
                  <a:uFillTx/>
                  <a:ea typeface="ＭＳ Ｐゴシック" pitchFamily="50" charset="-128"/>
                  <a:cs typeface="Arial" pitchFamily="34" charset="0"/>
                </a:rPr>
                <a:t>Analytics &amp; AI</a:t>
              </a:r>
            </a:p>
          </p:txBody>
        </p:sp>
      </p:grpSp>
      <p:sp>
        <p:nvSpPr>
          <p:cNvPr id="81" name="Textfeld 47">
            <a:extLst>
              <a:ext uri="{FF2B5EF4-FFF2-40B4-BE49-F238E27FC236}">
                <a16:creationId xmlns:a16="http://schemas.microsoft.com/office/drawing/2014/main" id="{4676D301-FBEE-CA4F-921F-EF0F861BD695}"/>
              </a:ext>
            </a:extLst>
          </p:cNvPr>
          <p:cNvSpPr txBox="1"/>
          <p:nvPr/>
        </p:nvSpPr>
        <p:spPr>
          <a:xfrm rot="16200000">
            <a:off x="1293413" y="2389008"/>
            <a:ext cx="1471786" cy="461665"/>
          </a:xfrm>
          <a:prstGeom prst="rect">
            <a:avLst/>
          </a:prstGeom>
          <a:noFill/>
        </p:spPr>
        <p:txBody>
          <a:bodyPr wrap="square" rtlCol="0">
            <a:spAutoFit/>
          </a:bodyPr>
          <a:lstStyle/>
          <a:p>
            <a:pPr defTabSz="914400" eaLnBrk="0" fontAlgn="base" hangingPunct="0">
              <a:spcBef>
                <a:spcPct val="0"/>
              </a:spcBef>
              <a:spcAft>
                <a:spcPct val="0"/>
              </a:spcAft>
            </a:pPr>
            <a:r>
              <a:rPr lang="de-CH" sz="2400">
                <a:solidFill>
                  <a:srgbClr val="000000"/>
                </a:solidFill>
                <a:ea typeface="ＭＳ Ｐゴシック" charset="0"/>
                <a:cs typeface="Arial" charset="0"/>
              </a:rPr>
              <a:t>Analytics</a:t>
            </a:r>
          </a:p>
        </p:txBody>
      </p:sp>
      <p:sp>
        <p:nvSpPr>
          <p:cNvPr id="82" name="Textfeld 48">
            <a:extLst>
              <a:ext uri="{FF2B5EF4-FFF2-40B4-BE49-F238E27FC236}">
                <a16:creationId xmlns:a16="http://schemas.microsoft.com/office/drawing/2014/main" id="{977A9BDC-2304-9D4E-BD6F-BE9A21133BB0}"/>
              </a:ext>
            </a:extLst>
          </p:cNvPr>
          <p:cNvSpPr txBox="1"/>
          <p:nvPr/>
        </p:nvSpPr>
        <p:spPr>
          <a:xfrm rot="5400000">
            <a:off x="7292660" y="2389009"/>
            <a:ext cx="2424587" cy="461665"/>
          </a:xfrm>
          <a:prstGeom prst="rect">
            <a:avLst/>
          </a:prstGeom>
          <a:noFill/>
        </p:spPr>
        <p:txBody>
          <a:bodyPr wrap="square" rtlCol="0">
            <a:spAutoFit/>
          </a:bodyPr>
          <a:lstStyle/>
          <a:p>
            <a:pPr algn="ctr" defTabSz="914400" eaLnBrk="0" fontAlgn="base" hangingPunct="0">
              <a:spcBef>
                <a:spcPct val="0"/>
              </a:spcBef>
              <a:spcAft>
                <a:spcPct val="0"/>
              </a:spcAft>
            </a:pPr>
            <a:r>
              <a:rPr lang="de-CH" sz="2400">
                <a:solidFill>
                  <a:srgbClr val="000000"/>
                </a:solidFill>
                <a:ea typeface="ＭＳ Ｐゴシック" charset="0"/>
                <a:cs typeface="Arial" charset="0"/>
              </a:rPr>
              <a:t>AI</a:t>
            </a:r>
          </a:p>
        </p:txBody>
      </p:sp>
      <p:sp>
        <p:nvSpPr>
          <p:cNvPr id="83" name="Legende mit Linie 1 (Markierungsleiste) 52">
            <a:extLst>
              <a:ext uri="{FF2B5EF4-FFF2-40B4-BE49-F238E27FC236}">
                <a16:creationId xmlns:a16="http://schemas.microsoft.com/office/drawing/2014/main" id="{A3409A68-DB28-8445-80FF-0C52D9AD015E}"/>
              </a:ext>
            </a:extLst>
          </p:cNvPr>
          <p:cNvSpPr/>
          <p:nvPr/>
        </p:nvSpPr>
        <p:spPr>
          <a:xfrm>
            <a:off x="6341894" y="1574143"/>
            <a:ext cx="1822962" cy="518984"/>
          </a:xfrm>
          <a:prstGeom prst="accentCallout1">
            <a:avLst>
              <a:gd name="adj1" fmla="val 27084"/>
              <a:gd name="adj2" fmla="val -8333"/>
              <a:gd name="adj3" fmla="val 48215"/>
              <a:gd name="adj4" fmla="val -41384"/>
            </a:avLst>
          </a:prstGeom>
          <a:noFill/>
          <a:ln w="25400" cap="flat" cmpd="sng" algn="ctr">
            <a:solidFill>
              <a:srgbClr val="9A0941">
                <a:shade val="50000"/>
              </a:srgbClr>
            </a:solidFill>
            <a:prstDash val="solid"/>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de-CH" sz="900" b="0" i="0" u="none" strike="noStrike" kern="0" cap="none" spc="0" normalizeH="0" baseline="0" noProof="0" err="1">
                <a:ln>
                  <a:noFill/>
                </a:ln>
                <a:solidFill>
                  <a:srgbClr val="000000"/>
                </a:solidFill>
                <a:effectLst/>
                <a:uLnTx/>
                <a:uFillTx/>
                <a:latin typeface="Arial"/>
                <a:ea typeface="+mn-ea"/>
                <a:cs typeface="+mn-cs"/>
              </a:rPr>
              <a:t>Neural</a:t>
            </a:r>
            <a:r>
              <a:rPr kumimoji="0" lang="de-CH" sz="900" b="0" i="0" u="none" strike="noStrike" kern="0" cap="none" spc="0" normalizeH="0" baseline="0" noProof="0">
                <a:ln>
                  <a:noFill/>
                </a:ln>
                <a:solidFill>
                  <a:srgbClr val="000000"/>
                </a:solidFill>
                <a:effectLst/>
                <a:uLnTx/>
                <a:uFillTx/>
                <a:latin typeface="Arial"/>
                <a:ea typeface="+mn-ea"/>
                <a:cs typeface="+mn-cs"/>
              </a:rPr>
              <a:t> </a:t>
            </a:r>
            <a:r>
              <a:rPr kumimoji="0" lang="de-CH" sz="900" b="0" i="0" u="none" strike="noStrike" kern="0" cap="none" spc="0" normalizeH="0" baseline="0" noProof="0" err="1">
                <a:ln>
                  <a:noFill/>
                </a:ln>
                <a:solidFill>
                  <a:srgbClr val="000000"/>
                </a:solidFill>
                <a:effectLst/>
                <a:uLnTx/>
                <a:uFillTx/>
                <a:latin typeface="Arial"/>
                <a:ea typeface="+mn-ea"/>
                <a:cs typeface="+mn-cs"/>
              </a:rPr>
              <a:t>networks</a:t>
            </a:r>
            <a:br>
              <a:rPr kumimoji="0" lang="de-CH" sz="900" b="0" i="0" u="none" strike="noStrike" kern="0" cap="none" spc="0" normalizeH="0" baseline="0" noProof="0">
                <a:ln>
                  <a:noFill/>
                </a:ln>
                <a:solidFill>
                  <a:srgbClr val="000000"/>
                </a:solidFill>
                <a:effectLst/>
                <a:uLnTx/>
                <a:uFillTx/>
                <a:latin typeface="Arial"/>
                <a:ea typeface="+mn-ea"/>
                <a:cs typeface="+mn-cs"/>
              </a:rPr>
            </a:br>
            <a:r>
              <a:rPr kumimoji="0" lang="de-CH" sz="900" b="0" i="0" u="none" strike="noStrike" kern="0" cap="none" spc="0" normalizeH="0" baseline="0" noProof="0">
                <a:ln>
                  <a:noFill/>
                </a:ln>
                <a:solidFill>
                  <a:srgbClr val="000000"/>
                </a:solidFill>
                <a:effectLst/>
                <a:uLnTx/>
                <a:uFillTx/>
                <a:latin typeface="Arial"/>
                <a:ea typeface="+mn-ea"/>
                <a:cs typeface="+mn-cs"/>
              </a:rPr>
              <a:t>DL in Mobile </a:t>
            </a:r>
            <a:r>
              <a:rPr kumimoji="0" lang="de-CH" sz="900" b="0" i="0" u="none" strike="noStrike" kern="0" cap="none" spc="0" normalizeH="0" baseline="0" noProof="0" err="1">
                <a:ln>
                  <a:noFill/>
                </a:ln>
                <a:solidFill>
                  <a:srgbClr val="000000"/>
                </a:solidFill>
                <a:effectLst/>
                <a:uLnTx/>
                <a:uFillTx/>
                <a:latin typeface="Arial"/>
                <a:ea typeface="+mn-ea"/>
                <a:cs typeface="+mn-cs"/>
              </a:rPr>
              <a:t>Applications</a:t>
            </a:r>
            <a:br>
              <a:rPr kumimoji="0" lang="de-CH" sz="900" b="0" i="0" u="none" strike="noStrike" kern="0" cap="none" spc="0" normalizeH="0" baseline="0" noProof="0">
                <a:ln>
                  <a:noFill/>
                </a:ln>
                <a:solidFill>
                  <a:srgbClr val="000000"/>
                </a:solidFill>
                <a:effectLst/>
                <a:uLnTx/>
                <a:uFillTx/>
                <a:latin typeface="Arial"/>
                <a:ea typeface="+mn-ea"/>
                <a:cs typeface="+mn-cs"/>
              </a:rPr>
            </a:br>
            <a:r>
              <a:rPr kumimoji="0" lang="de-CH" sz="900" b="0" i="0" u="none" strike="noStrike" kern="0" cap="none" spc="0" normalizeH="0" baseline="0" noProof="0" err="1">
                <a:ln>
                  <a:noFill/>
                </a:ln>
                <a:solidFill>
                  <a:srgbClr val="000000"/>
                </a:solidFill>
                <a:effectLst/>
                <a:uLnTx/>
                <a:uFillTx/>
                <a:latin typeface="Arial"/>
                <a:ea typeface="+mn-ea"/>
                <a:cs typeface="+mn-cs"/>
              </a:rPr>
              <a:t>Document</a:t>
            </a:r>
            <a:r>
              <a:rPr kumimoji="0" lang="de-CH" sz="900" b="0" i="0" u="none" strike="noStrike" kern="0" cap="none" spc="0" normalizeH="0" baseline="0" noProof="0">
                <a:ln>
                  <a:noFill/>
                </a:ln>
                <a:solidFill>
                  <a:srgbClr val="000000"/>
                </a:solidFill>
                <a:effectLst/>
                <a:uLnTx/>
                <a:uFillTx/>
                <a:latin typeface="Arial"/>
                <a:ea typeface="+mn-ea"/>
                <a:cs typeface="+mn-cs"/>
              </a:rPr>
              <a:t> Analysis</a:t>
            </a:r>
            <a:br>
              <a:rPr kumimoji="0" lang="de-CH" sz="900" b="0" i="0" u="none" strike="noStrike" kern="0" cap="none" spc="0" normalizeH="0" baseline="0" noProof="0">
                <a:ln>
                  <a:noFill/>
                </a:ln>
                <a:solidFill>
                  <a:srgbClr val="000000"/>
                </a:solidFill>
                <a:effectLst/>
                <a:uLnTx/>
                <a:uFillTx/>
                <a:latin typeface="Arial"/>
                <a:ea typeface="+mn-ea"/>
                <a:cs typeface="+mn-cs"/>
              </a:rPr>
            </a:br>
            <a:r>
              <a:rPr kumimoji="0" lang="de-CH" sz="900" b="0" i="0" u="none" strike="noStrike" kern="0" cap="none" spc="0" normalizeH="0" baseline="0" noProof="0">
                <a:ln>
                  <a:noFill/>
                </a:ln>
                <a:solidFill>
                  <a:srgbClr val="000000"/>
                </a:solidFill>
                <a:effectLst/>
                <a:uLnTx/>
                <a:uFillTx/>
                <a:latin typeface="Arial"/>
                <a:ea typeface="+mn-ea"/>
                <a:cs typeface="+mn-cs"/>
              </a:rPr>
              <a:t>Computer Vision</a:t>
            </a:r>
          </a:p>
        </p:txBody>
      </p:sp>
      <p:sp>
        <p:nvSpPr>
          <p:cNvPr id="84" name="Legende mit Linie 1 (Markierungsleiste) 53">
            <a:extLst>
              <a:ext uri="{FF2B5EF4-FFF2-40B4-BE49-F238E27FC236}">
                <a16:creationId xmlns:a16="http://schemas.microsoft.com/office/drawing/2014/main" id="{BDFD1156-F65A-F44F-934F-A1976D575B50}"/>
              </a:ext>
            </a:extLst>
          </p:cNvPr>
          <p:cNvSpPr/>
          <p:nvPr/>
        </p:nvSpPr>
        <p:spPr>
          <a:xfrm>
            <a:off x="6549900" y="2274481"/>
            <a:ext cx="1822962" cy="518984"/>
          </a:xfrm>
          <a:prstGeom prst="accentCallout1">
            <a:avLst>
              <a:gd name="adj1" fmla="val 67560"/>
              <a:gd name="adj2" fmla="val -8333"/>
              <a:gd name="adj3" fmla="val 69643"/>
              <a:gd name="adj4" fmla="val -41723"/>
            </a:avLst>
          </a:prstGeom>
          <a:noFill/>
          <a:ln w="25400" cap="flat" cmpd="sng" algn="ctr">
            <a:solidFill>
              <a:srgbClr val="9A0941">
                <a:shade val="50000"/>
              </a:srgbClr>
            </a:solidFill>
            <a:prstDash val="solid"/>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de-CH" sz="900" b="0" i="0" u="none" strike="noStrike" kern="0" cap="none" spc="0" normalizeH="0" baseline="0" noProof="0">
                <a:ln>
                  <a:noFill/>
                </a:ln>
                <a:solidFill>
                  <a:srgbClr val="000000"/>
                </a:solidFill>
                <a:effectLst/>
                <a:uLnTx/>
                <a:uFillTx/>
                <a:latin typeface="Arial"/>
                <a:ea typeface="+mn-ea"/>
                <a:cs typeface="+mn-cs"/>
              </a:rPr>
              <a:t>Siri</a:t>
            </a:r>
            <a:br>
              <a:rPr kumimoji="0" lang="de-CH" sz="900" b="0" i="0" u="none" strike="noStrike" kern="0" cap="none" spc="0" normalizeH="0" baseline="0" noProof="0">
                <a:ln>
                  <a:noFill/>
                </a:ln>
                <a:solidFill>
                  <a:srgbClr val="000000"/>
                </a:solidFill>
                <a:effectLst/>
                <a:uLnTx/>
                <a:uFillTx/>
                <a:latin typeface="Arial"/>
                <a:ea typeface="+mn-ea"/>
                <a:cs typeface="+mn-cs"/>
              </a:rPr>
            </a:br>
            <a:r>
              <a:rPr kumimoji="0" lang="de-CH" sz="900" b="0" i="0" u="none" strike="noStrike" kern="0" cap="none" spc="0" normalizeH="0" baseline="0" noProof="0">
                <a:ln>
                  <a:noFill/>
                </a:ln>
                <a:solidFill>
                  <a:srgbClr val="000000"/>
                </a:solidFill>
                <a:effectLst/>
                <a:uLnTx/>
                <a:uFillTx/>
                <a:latin typeface="Arial"/>
                <a:ea typeface="+mn-ea"/>
                <a:cs typeface="+mn-cs"/>
              </a:rPr>
              <a:t>Alexa</a:t>
            </a:r>
            <a:br>
              <a:rPr kumimoji="0" lang="de-CH" sz="900" b="0" i="0" u="none" strike="noStrike" kern="0" cap="none" spc="0" normalizeH="0" baseline="0" noProof="0">
                <a:ln>
                  <a:noFill/>
                </a:ln>
                <a:solidFill>
                  <a:srgbClr val="000000"/>
                </a:solidFill>
                <a:effectLst/>
                <a:uLnTx/>
                <a:uFillTx/>
                <a:latin typeface="Arial"/>
                <a:ea typeface="+mn-ea"/>
                <a:cs typeface="+mn-cs"/>
              </a:rPr>
            </a:br>
            <a:r>
              <a:rPr kumimoji="0" lang="de-CH" sz="900" b="0" i="0" u="none" strike="noStrike" kern="0" cap="none" spc="0" normalizeH="0" baseline="0" noProof="0">
                <a:ln>
                  <a:noFill/>
                </a:ln>
                <a:solidFill>
                  <a:srgbClr val="000000"/>
                </a:solidFill>
                <a:effectLst/>
                <a:uLnTx/>
                <a:uFillTx/>
                <a:latin typeface="Arial"/>
                <a:ea typeface="+mn-ea"/>
                <a:cs typeface="+mn-cs"/>
              </a:rPr>
              <a:t>Voice </a:t>
            </a:r>
            <a:r>
              <a:rPr kumimoji="0" lang="de-CH" sz="900" b="0" i="0" u="none" strike="noStrike" kern="0" cap="none" spc="0" normalizeH="0" baseline="0" noProof="0" err="1">
                <a:ln>
                  <a:noFill/>
                </a:ln>
                <a:solidFill>
                  <a:srgbClr val="000000"/>
                </a:solidFill>
                <a:effectLst/>
                <a:uLnTx/>
                <a:uFillTx/>
                <a:latin typeface="Arial"/>
                <a:ea typeface="+mn-ea"/>
                <a:cs typeface="+mn-cs"/>
              </a:rPr>
              <a:t>authentification</a:t>
            </a:r>
            <a:br>
              <a:rPr kumimoji="0" lang="de-CH" sz="900" b="0" i="0" u="none" strike="noStrike" kern="0" cap="none" spc="0" normalizeH="0" baseline="0" noProof="0">
                <a:ln>
                  <a:noFill/>
                </a:ln>
                <a:solidFill>
                  <a:srgbClr val="000000"/>
                </a:solidFill>
                <a:effectLst/>
                <a:uLnTx/>
                <a:uFillTx/>
                <a:latin typeface="Arial"/>
                <a:ea typeface="+mn-ea"/>
                <a:cs typeface="+mn-cs"/>
              </a:rPr>
            </a:br>
            <a:r>
              <a:rPr kumimoji="0" lang="de-CH" sz="900" b="0" i="0" u="none" strike="noStrike" kern="0" cap="none" spc="0" normalizeH="0" baseline="0" noProof="0" err="1">
                <a:ln>
                  <a:noFill/>
                </a:ln>
                <a:solidFill>
                  <a:srgbClr val="000000"/>
                </a:solidFill>
                <a:effectLst/>
                <a:uLnTx/>
                <a:uFillTx/>
                <a:latin typeface="Arial"/>
                <a:ea typeface="+mn-ea"/>
                <a:cs typeface="+mn-cs"/>
              </a:rPr>
              <a:t>Chatbots</a:t>
            </a:r>
            <a:r>
              <a:rPr kumimoji="0" lang="de-CH" sz="900" b="0" i="0" u="none" strike="noStrike" kern="0" cap="none" spc="0" normalizeH="0" baseline="0" noProof="0">
                <a:ln>
                  <a:noFill/>
                </a:ln>
                <a:solidFill>
                  <a:srgbClr val="000000"/>
                </a:solidFill>
                <a:effectLst/>
                <a:uLnTx/>
                <a:uFillTx/>
                <a:latin typeface="Arial"/>
                <a:ea typeface="+mn-ea"/>
                <a:cs typeface="+mn-cs"/>
              </a:rPr>
              <a:t> (</a:t>
            </a:r>
            <a:r>
              <a:rPr kumimoji="0" lang="de-CH" sz="900" b="0" i="0" u="none" strike="noStrike" kern="0" cap="none" spc="0" normalizeH="0" baseline="0" noProof="0" err="1">
                <a:ln>
                  <a:noFill/>
                </a:ln>
                <a:solidFill>
                  <a:srgbClr val="000000"/>
                </a:solidFill>
                <a:effectLst/>
                <a:uLnTx/>
                <a:uFillTx/>
                <a:latin typeface="Arial"/>
                <a:ea typeface="+mn-ea"/>
                <a:cs typeface="+mn-cs"/>
              </a:rPr>
              <a:t>with</a:t>
            </a:r>
            <a:r>
              <a:rPr kumimoji="0" lang="de-CH" sz="900" b="0" i="0" u="none" strike="noStrike" kern="0" cap="none" spc="0" normalizeH="0" baseline="0" noProof="0">
                <a:ln>
                  <a:noFill/>
                </a:ln>
                <a:solidFill>
                  <a:srgbClr val="000000"/>
                </a:solidFill>
                <a:effectLst/>
                <a:uLnTx/>
                <a:uFillTx/>
                <a:latin typeface="Arial"/>
                <a:ea typeface="+mn-ea"/>
                <a:cs typeface="+mn-cs"/>
              </a:rPr>
              <a:t> Voice)</a:t>
            </a:r>
          </a:p>
        </p:txBody>
      </p:sp>
      <p:sp>
        <p:nvSpPr>
          <p:cNvPr id="85" name="Legende mit Linie 1 (Markierungsleiste) 54">
            <a:extLst>
              <a:ext uri="{FF2B5EF4-FFF2-40B4-BE49-F238E27FC236}">
                <a16:creationId xmlns:a16="http://schemas.microsoft.com/office/drawing/2014/main" id="{AA744572-BC43-D242-8CEE-3319FF322E42}"/>
              </a:ext>
            </a:extLst>
          </p:cNvPr>
          <p:cNvSpPr/>
          <p:nvPr/>
        </p:nvSpPr>
        <p:spPr>
          <a:xfrm>
            <a:off x="6243040" y="3195058"/>
            <a:ext cx="1822962" cy="518984"/>
          </a:xfrm>
          <a:prstGeom prst="accentCallout1">
            <a:avLst>
              <a:gd name="adj1" fmla="val 79464"/>
              <a:gd name="adj2" fmla="val -9011"/>
              <a:gd name="adj3" fmla="val 49405"/>
              <a:gd name="adj4" fmla="val -39351"/>
            </a:avLst>
          </a:prstGeom>
          <a:noFill/>
          <a:ln w="25400" cap="flat" cmpd="sng" algn="ctr">
            <a:solidFill>
              <a:srgbClr val="9A0941">
                <a:shade val="50000"/>
              </a:srgbClr>
            </a:solidFill>
            <a:prstDash val="solid"/>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de-CH" sz="900" b="0" i="0" u="none" strike="noStrike" kern="0" cap="none" spc="0" normalizeH="0" baseline="0" noProof="0" err="1">
                <a:ln>
                  <a:noFill/>
                </a:ln>
                <a:solidFill>
                  <a:srgbClr val="000000"/>
                </a:solidFill>
                <a:effectLst/>
                <a:uLnTx/>
                <a:uFillTx/>
                <a:latin typeface="Arial"/>
                <a:ea typeface="+mn-ea"/>
                <a:cs typeface="+mn-cs"/>
              </a:rPr>
              <a:t>Build</a:t>
            </a:r>
            <a:r>
              <a:rPr kumimoji="0" lang="de-CH" sz="900" b="0" i="0" u="none" strike="noStrike" kern="0" cap="none" spc="0" normalizeH="0" baseline="0" noProof="0">
                <a:ln>
                  <a:noFill/>
                </a:ln>
                <a:solidFill>
                  <a:srgbClr val="000000"/>
                </a:solidFill>
                <a:effectLst/>
                <a:uLnTx/>
                <a:uFillTx/>
                <a:latin typeface="Arial"/>
                <a:ea typeface="+mn-ea"/>
                <a:cs typeface="+mn-cs"/>
              </a:rPr>
              <a:t> Trust (Intern/extern)</a:t>
            </a:r>
            <a:br>
              <a:rPr kumimoji="0" lang="de-CH" sz="900" b="0" i="0" u="none" strike="noStrike" kern="0" cap="none" spc="0" normalizeH="0" baseline="0" noProof="0">
                <a:ln>
                  <a:noFill/>
                </a:ln>
                <a:solidFill>
                  <a:srgbClr val="000000"/>
                </a:solidFill>
                <a:effectLst/>
                <a:uLnTx/>
                <a:uFillTx/>
                <a:latin typeface="Arial"/>
                <a:ea typeface="+mn-ea"/>
                <a:cs typeface="+mn-cs"/>
              </a:rPr>
            </a:br>
            <a:r>
              <a:rPr kumimoji="0" lang="de-CH" sz="900" b="0" i="0" u="none" strike="noStrike" kern="0" cap="none" spc="0" normalizeH="0" baseline="0" noProof="0">
                <a:ln>
                  <a:noFill/>
                </a:ln>
                <a:solidFill>
                  <a:srgbClr val="000000"/>
                </a:solidFill>
                <a:effectLst/>
                <a:uLnTx/>
                <a:uFillTx/>
                <a:latin typeface="Arial"/>
                <a:ea typeface="+mn-ea"/>
                <a:cs typeface="+mn-cs"/>
              </a:rPr>
              <a:t>Definition </a:t>
            </a:r>
            <a:r>
              <a:rPr kumimoji="0" lang="de-CH" sz="900" b="0" i="0" u="none" strike="noStrike" kern="0" cap="none" spc="0" normalizeH="0" baseline="0" noProof="0" err="1">
                <a:ln>
                  <a:noFill/>
                </a:ln>
                <a:solidFill>
                  <a:srgbClr val="000000"/>
                </a:solidFill>
                <a:effectLst/>
                <a:uLnTx/>
                <a:uFillTx/>
                <a:latin typeface="Arial"/>
                <a:ea typeface="+mn-ea"/>
                <a:cs typeface="+mn-cs"/>
              </a:rPr>
              <a:t>of</a:t>
            </a:r>
            <a:r>
              <a:rPr kumimoji="0" lang="de-CH" sz="900" b="0" i="0" u="none" strike="noStrike" kern="0" cap="none" spc="0" normalizeH="0" baseline="0" noProof="0">
                <a:ln>
                  <a:noFill/>
                </a:ln>
                <a:solidFill>
                  <a:srgbClr val="000000"/>
                </a:solidFill>
                <a:effectLst/>
                <a:uLnTx/>
                <a:uFillTx/>
                <a:latin typeface="Arial"/>
                <a:ea typeface="+mn-ea"/>
                <a:cs typeface="+mn-cs"/>
              </a:rPr>
              <a:t> AI Helsana Basic </a:t>
            </a:r>
            <a:r>
              <a:rPr kumimoji="0" lang="de-CH" sz="900" b="0" i="0" u="none" strike="noStrike" kern="0" cap="none" spc="0" normalizeH="0" baseline="0" noProof="0" err="1">
                <a:ln>
                  <a:noFill/>
                </a:ln>
                <a:solidFill>
                  <a:srgbClr val="000000"/>
                </a:solidFill>
                <a:effectLst/>
                <a:uLnTx/>
                <a:uFillTx/>
                <a:latin typeface="Arial"/>
                <a:ea typeface="+mn-ea"/>
                <a:cs typeface="+mn-cs"/>
              </a:rPr>
              <a:t>Ethic</a:t>
            </a:r>
            <a:r>
              <a:rPr kumimoji="0" lang="de-CH" sz="900" b="0" i="0" u="none" strike="noStrike" kern="0" cap="none" spc="0" normalizeH="0" baseline="0" noProof="0">
                <a:ln>
                  <a:noFill/>
                </a:ln>
                <a:solidFill>
                  <a:srgbClr val="000000"/>
                </a:solidFill>
                <a:effectLst/>
                <a:uLnTx/>
                <a:uFillTx/>
                <a:latin typeface="Arial"/>
                <a:ea typeface="+mn-ea"/>
                <a:cs typeface="+mn-cs"/>
              </a:rPr>
              <a:t> </a:t>
            </a:r>
            <a:r>
              <a:rPr kumimoji="0" lang="de-CH" sz="900" b="0" i="0" u="none" strike="noStrike" kern="0" cap="none" spc="0" normalizeH="0" baseline="0" noProof="0" err="1">
                <a:ln>
                  <a:noFill/>
                </a:ln>
                <a:solidFill>
                  <a:srgbClr val="000000"/>
                </a:solidFill>
                <a:effectLst/>
                <a:uLnTx/>
                <a:uFillTx/>
                <a:latin typeface="Arial"/>
                <a:ea typeface="+mn-ea"/>
                <a:cs typeface="+mn-cs"/>
              </a:rPr>
              <a:t>values</a:t>
            </a:r>
            <a:br>
              <a:rPr kumimoji="0" lang="de-CH" sz="900" b="0" i="0" u="none" strike="noStrike" kern="0" cap="none" spc="0" normalizeH="0" baseline="0" noProof="0">
                <a:ln>
                  <a:noFill/>
                </a:ln>
                <a:solidFill>
                  <a:srgbClr val="000000"/>
                </a:solidFill>
                <a:effectLst/>
                <a:uLnTx/>
                <a:uFillTx/>
                <a:latin typeface="Arial"/>
                <a:ea typeface="+mn-ea"/>
                <a:cs typeface="+mn-cs"/>
              </a:rPr>
            </a:br>
            <a:r>
              <a:rPr kumimoji="0" lang="de-CH" sz="900" b="0" i="0" u="none" strike="noStrike" kern="0" cap="none" spc="0" normalizeH="0" baseline="0" noProof="0" err="1">
                <a:ln>
                  <a:noFill/>
                </a:ln>
                <a:solidFill>
                  <a:srgbClr val="000000"/>
                </a:solidFill>
                <a:effectLst/>
                <a:uLnTx/>
                <a:uFillTx/>
                <a:latin typeface="Arial"/>
                <a:ea typeface="+mn-ea"/>
                <a:cs typeface="+mn-cs"/>
              </a:rPr>
              <a:t>Ethic</a:t>
            </a:r>
            <a:r>
              <a:rPr kumimoji="0" lang="de-CH" sz="900" b="0" i="0" u="none" strike="noStrike" kern="0" cap="none" spc="0" normalizeH="0" baseline="0" noProof="0">
                <a:ln>
                  <a:noFill/>
                </a:ln>
                <a:solidFill>
                  <a:srgbClr val="000000"/>
                </a:solidFill>
                <a:effectLst/>
                <a:uLnTx/>
                <a:uFillTx/>
                <a:latin typeface="Arial"/>
                <a:ea typeface="+mn-ea"/>
                <a:cs typeface="+mn-cs"/>
              </a:rPr>
              <a:t> </a:t>
            </a:r>
            <a:r>
              <a:rPr kumimoji="0" lang="de-CH" sz="900" b="0" i="0" u="none" strike="noStrike" kern="0" cap="none" spc="0" normalizeH="0" baseline="0" noProof="0" err="1">
                <a:ln>
                  <a:noFill/>
                </a:ln>
                <a:solidFill>
                  <a:srgbClr val="000000"/>
                </a:solidFill>
                <a:effectLst/>
                <a:uLnTx/>
                <a:uFillTx/>
                <a:latin typeface="Arial"/>
                <a:ea typeface="+mn-ea"/>
                <a:cs typeface="+mn-cs"/>
              </a:rPr>
              <a:t>board</a:t>
            </a:r>
            <a:r>
              <a:rPr kumimoji="0" lang="de-CH" sz="900" b="0" i="0" u="none" strike="noStrike" kern="0" cap="none" spc="0" normalizeH="0" baseline="0" noProof="0">
                <a:ln>
                  <a:noFill/>
                </a:ln>
                <a:solidFill>
                  <a:srgbClr val="000000"/>
                </a:solidFill>
                <a:effectLst/>
                <a:uLnTx/>
                <a:uFillTx/>
                <a:latin typeface="Arial"/>
                <a:ea typeface="+mn-ea"/>
                <a:cs typeface="+mn-cs"/>
              </a:rPr>
              <a:t> initiative</a:t>
            </a:r>
          </a:p>
        </p:txBody>
      </p:sp>
      <p:sp>
        <p:nvSpPr>
          <p:cNvPr id="86" name="Legende mit Linie 1 (Markierungsleiste) 55">
            <a:extLst>
              <a:ext uri="{FF2B5EF4-FFF2-40B4-BE49-F238E27FC236}">
                <a16:creationId xmlns:a16="http://schemas.microsoft.com/office/drawing/2014/main" id="{01B2C3B4-D206-0F47-9EE6-CBEDD784CF9D}"/>
              </a:ext>
            </a:extLst>
          </p:cNvPr>
          <p:cNvSpPr/>
          <p:nvPr/>
        </p:nvSpPr>
        <p:spPr>
          <a:xfrm>
            <a:off x="5579894" y="3819784"/>
            <a:ext cx="1822962" cy="518984"/>
          </a:xfrm>
          <a:prstGeom prst="accentCallout1">
            <a:avLst>
              <a:gd name="adj1" fmla="val 79464"/>
              <a:gd name="adj2" fmla="val -9011"/>
              <a:gd name="adj3" fmla="val 38691"/>
              <a:gd name="adj4" fmla="val -39012"/>
            </a:avLst>
          </a:prstGeom>
          <a:noFill/>
          <a:ln w="25400" cap="flat" cmpd="sng" algn="ctr">
            <a:solidFill>
              <a:srgbClr val="9A0941">
                <a:shade val="50000"/>
              </a:srgbClr>
            </a:solidFill>
            <a:prstDash val="solid"/>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de-CH" sz="900" b="0" i="0" u="none" strike="noStrike" kern="0" cap="none" spc="0" normalizeH="0" baseline="0" noProof="0" err="1">
                <a:ln>
                  <a:noFill/>
                </a:ln>
                <a:solidFill>
                  <a:srgbClr val="000000"/>
                </a:solidFill>
                <a:effectLst/>
                <a:uLnTx/>
                <a:uFillTx/>
                <a:latin typeface="Arial"/>
                <a:ea typeface="+mn-ea"/>
                <a:cs typeface="+mn-cs"/>
              </a:rPr>
              <a:t>Document</a:t>
            </a:r>
            <a:r>
              <a:rPr kumimoji="0" lang="de-CH" sz="900" b="0" i="0" u="none" strike="noStrike" kern="0" cap="none" spc="0" normalizeH="0" baseline="0" noProof="0">
                <a:ln>
                  <a:noFill/>
                </a:ln>
                <a:solidFill>
                  <a:srgbClr val="000000"/>
                </a:solidFill>
                <a:effectLst/>
                <a:uLnTx/>
                <a:uFillTx/>
                <a:latin typeface="Arial"/>
                <a:ea typeface="+mn-ea"/>
                <a:cs typeface="+mn-cs"/>
              </a:rPr>
              <a:t> Analysis</a:t>
            </a:r>
            <a:br>
              <a:rPr kumimoji="0" lang="de-CH" sz="900" b="0" i="0" u="none" strike="noStrike" kern="0" cap="none" spc="0" normalizeH="0" baseline="0" noProof="0">
                <a:ln>
                  <a:noFill/>
                </a:ln>
                <a:solidFill>
                  <a:srgbClr val="000000"/>
                </a:solidFill>
                <a:effectLst/>
                <a:uLnTx/>
                <a:uFillTx/>
                <a:latin typeface="Arial"/>
                <a:ea typeface="+mn-ea"/>
                <a:cs typeface="+mn-cs"/>
              </a:rPr>
            </a:br>
            <a:r>
              <a:rPr kumimoji="0" lang="de-CH" sz="900" b="0" i="0" u="none" strike="noStrike" kern="0" cap="none" spc="0" normalizeH="0" baseline="0" noProof="0" err="1">
                <a:ln>
                  <a:noFill/>
                </a:ln>
                <a:solidFill>
                  <a:srgbClr val="000000"/>
                </a:solidFill>
                <a:effectLst/>
                <a:uLnTx/>
                <a:uFillTx/>
                <a:latin typeface="Arial"/>
                <a:ea typeface="+mn-ea"/>
                <a:cs typeface="+mn-cs"/>
              </a:rPr>
              <a:t>Fraud</a:t>
            </a:r>
            <a:r>
              <a:rPr kumimoji="0" lang="de-CH" sz="900" b="0" i="0" u="none" strike="noStrike" kern="0" cap="none" spc="0" normalizeH="0" baseline="0" noProof="0">
                <a:ln>
                  <a:noFill/>
                </a:ln>
                <a:solidFill>
                  <a:srgbClr val="000000"/>
                </a:solidFill>
                <a:effectLst/>
                <a:uLnTx/>
                <a:uFillTx/>
                <a:latin typeface="Arial"/>
                <a:ea typeface="+mn-ea"/>
                <a:cs typeface="+mn-cs"/>
              </a:rPr>
              <a:t> </a:t>
            </a:r>
            <a:r>
              <a:rPr kumimoji="0" lang="de-CH" sz="900" b="0" i="0" u="none" strike="noStrike" kern="0" cap="none" spc="0" normalizeH="0" baseline="0" noProof="0" err="1">
                <a:ln>
                  <a:noFill/>
                </a:ln>
                <a:solidFill>
                  <a:srgbClr val="000000"/>
                </a:solidFill>
                <a:effectLst/>
                <a:uLnTx/>
                <a:uFillTx/>
                <a:latin typeface="Arial"/>
                <a:ea typeface="+mn-ea"/>
                <a:cs typeface="+mn-cs"/>
              </a:rPr>
              <a:t>detection</a:t>
            </a:r>
            <a:r>
              <a:rPr kumimoji="0" lang="de-CH" sz="900" b="0" i="0" u="none" strike="noStrike" kern="0" cap="none" spc="0" normalizeH="0" baseline="0" noProof="0">
                <a:ln>
                  <a:noFill/>
                </a:ln>
                <a:solidFill>
                  <a:srgbClr val="000000"/>
                </a:solidFill>
                <a:effectLst/>
                <a:uLnTx/>
                <a:uFillTx/>
                <a:latin typeface="Arial"/>
                <a:ea typeface="+mn-ea"/>
                <a:cs typeface="+mn-cs"/>
              </a:rPr>
              <a:t> </a:t>
            </a:r>
            <a:r>
              <a:rPr kumimoji="0" lang="de-CH" sz="900" b="0" i="0" u="none" strike="noStrike" kern="0" cap="none" spc="0" normalizeH="0" baseline="0" noProof="0" err="1">
                <a:ln>
                  <a:noFill/>
                </a:ln>
                <a:solidFill>
                  <a:srgbClr val="000000"/>
                </a:solidFill>
                <a:effectLst/>
                <a:uLnTx/>
                <a:uFillTx/>
                <a:latin typeface="Arial"/>
                <a:ea typeface="+mn-ea"/>
                <a:cs typeface="+mn-cs"/>
              </a:rPr>
              <a:t>with</a:t>
            </a:r>
            <a:r>
              <a:rPr kumimoji="0" lang="de-CH" sz="900" b="0" i="0" u="none" strike="noStrike" kern="0" cap="none" spc="0" normalizeH="0" baseline="0" noProof="0">
                <a:ln>
                  <a:noFill/>
                </a:ln>
                <a:solidFill>
                  <a:srgbClr val="000000"/>
                </a:solidFill>
                <a:effectLst/>
                <a:uLnTx/>
                <a:uFillTx/>
                <a:latin typeface="Arial"/>
                <a:ea typeface="+mn-ea"/>
                <a:cs typeface="+mn-cs"/>
              </a:rPr>
              <a:t> ML </a:t>
            </a:r>
            <a:r>
              <a:rPr kumimoji="0" lang="de-CH" sz="900" b="0" i="0" u="none" strike="noStrike" kern="0" cap="none" spc="0" normalizeH="0" baseline="0" noProof="0" err="1">
                <a:ln>
                  <a:noFill/>
                </a:ln>
                <a:solidFill>
                  <a:srgbClr val="000000"/>
                </a:solidFill>
                <a:effectLst/>
                <a:uLnTx/>
                <a:uFillTx/>
                <a:latin typeface="Arial"/>
                <a:ea typeface="+mn-ea"/>
                <a:cs typeface="+mn-cs"/>
              </a:rPr>
              <a:t>and</a:t>
            </a:r>
            <a:r>
              <a:rPr kumimoji="0" lang="de-CH" sz="900" b="0" i="0" u="none" strike="noStrike" kern="0" cap="none" spc="0" normalizeH="0" baseline="0" noProof="0">
                <a:ln>
                  <a:noFill/>
                </a:ln>
                <a:solidFill>
                  <a:srgbClr val="000000"/>
                </a:solidFill>
                <a:effectLst/>
                <a:uLnTx/>
                <a:uFillTx/>
                <a:latin typeface="Arial"/>
                <a:ea typeface="+mn-ea"/>
                <a:cs typeface="+mn-cs"/>
              </a:rPr>
              <a:t> NLP</a:t>
            </a:r>
            <a:br>
              <a:rPr kumimoji="0" lang="de-CH" sz="900" b="0" i="0" u="none" strike="noStrike" kern="0" cap="none" spc="0" normalizeH="0" baseline="0" noProof="0">
                <a:ln>
                  <a:noFill/>
                </a:ln>
                <a:solidFill>
                  <a:srgbClr val="000000"/>
                </a:solidFill>
                <a:effectLst/>
                <a:uLnTx/>
                <a:uFillTx/>
                <a:latin typeface="Arial"/>
                <a:ea typeface="+mn-ea"/>
                <a:cs typeface="+mn-cs"/>
              </a:rPr>
            </a:br>
            <a:r>
              <a:rPr kumimoji="0" lang="de-CH" sz="900" b="0" i="0" u="none" strike="noStrike" kern="0" cap="none" spc="0" normalizeH="0" baseline="0" noProof="0">
                <a:ln>
                  <a:noFill/>
                </a:ln>
                <a:solidFill>
                  <a:srgbClr val="000000"/>
                </a:solidFill>
                <a:effectLst/>
                <a:uLnTx/>
                <a:uFillTx/>
                <a:latin typeface="Arial"/>
                <a:ea typeface="+mn-ea"/>
                <a:cs typeface="+mn-cs"/>
              </a:rPr>
              <a:t>Text Analysis</a:t>
            </a:r>
          </a:p>
        </p:txBody>
      </p:sp>
      <p:sp>
        <p:nvSpPr>
          <p:cNvPr id="87" name="Legende mit Linie 1 (Markierungsleiste) 56">
            <a:extLst>
              <a:ext uri="{FF2B5EF4-FFF2-40B4-BE49-F238E27FC236}">
                <a16:creationId xmlns:a16="http://schemas.microsoft.com/office/drawing/2014/main" id="{30E1AF7D-617D-D74D-AFB8-58B7FA3B32EB}"/>
              </a:ext>
            </a:extLst>
          </p:cNvPr>
          <p:cNvSpPr/>
          <p:nvPr/>
        </p:nvSpPr>
        <p:spPr>
          <a:xfrm>
            <a:off x="5638419" y="966603"/>
            <a:ext cx="1822962" cy="518984"/>
          </a:xfrm>
          <a:prstGeom prst="accentCallout1">
            <a:avLst>
              <a:gd name="adj1" fmla="val 29465"/>
              <a:gd name="adj2" fmla="val -2571"/>
              <a:gd name="adj3" fmla="val 41072"/>
              <a:gd name="adj4" fmla="val -40367"/>
            </a:avLst>
          </a:prstGeom>
          <a:noFill/>
          <a:ln w="25400" cap="flat" cmpd="sng" algn="ctr">
            <a:solidFill>
              <a:srgbClr val="9A0941">
                <a:shade val="50000"/>
              </a:srgbClr>
            </a:solidFill>
            <a:prstDash val="solid"/>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de-CH" sz="900" b="0" i="0" u="none" strike="noStrike" kern="0" cap="none" spc="0" normalizeH="0" baseline="0" noProof="0" err="1">
                <a:ln>
                  <a:noFill/>
                </a:ln>
                <a:solidFill>
                  <a:srgbClr val="000000"/>
                </a:solidFill>
                <a:effectLst/>
                <a:uLnTx/>
                <a:uFillTx/>
                <a:latin typeface="Arial"/>
                <a:ea typeface="+mn-ea"/>
                <a:cs typeface="+mn-cs"/>
              </a:rPr>
              <a:t>Self</a:t>
            </a:r>
            <a:r>
              <a:rPr kumimoji="0" lang="de-CH" sz="900" b="0" i="0" u="none" strike="noStrike" kern="0" cap="none" spc="0" normalizeH="0" baseline="0" noProof="0">
                <a:ln>
                  <a:noFill/>
                </a:ln>
                <a:solidFill>
                  <a:srgbClr val="000000"/>
                </a:solidFill>
                <a:effectLst/>
                <a:uLnTx/>
                <a:uFillTx/>
                <a:latin typeface="Arial"/>
                <a:ea typeface="+mn-ea"/>
                <a:cs typeface="+mn-cs"/>
              </a:rPr>
              <a:t>-learning </a:t>
            </a:r>
            <a:r>
              <a:rPr kumimoji="0" lang="de-CH" sz="900" b="0" i="0" u="none" strike="noStrike" kern="0" cap="none" spc="0" normalizeH="0" baseline="0" noProof="0" err="1">
                <a:ln>
                  <a:noFill/>
                </a:ln>
                <a:solidFill>
                  <a:srgbClr val="000000"/>
                </a:solidFill>
                <a:effectLst/>
                <a:uLnTx/>
                <a:uFillTx/>
                <a:latin typeface="Arial"/>
                <a:ea typeface="+mn-ea"/>
                <a:cs typeface="+mn-cs"/>
              </a:rPr>
              <a:t>algorithms</a:t>
            </a:r>
            <a:br>
              <a:rPr kumimoji="0" lang="de-CH" sz="900" b="0" i="0" u="none" strike="noStrike" kern="0" cap="none" spc="0" normalizeH="0" baseline="0" noProof="0">
                <a:ln>
                  <a:noFill/>
                </a:ln>
                <a:solidFill>
                  <a:srgbClr val="000000"/>
                </a:solidFill>
                <a:effectLst/>
                <a:uLnTx/>
                <a:uFillTx/>
                <a:latin typeface="Arial"/>
                <a:ea typeface="+mn-ea"/>
                <a:cs typeface="+mn-cs"/>
              </a:rPr>
            </a:br>
            <a:r>
              <a:rPr kumimoji="0" lang="de-CH" sz="900" b="0" i="0" u="none" strike="noStrike" kern="0" cap="none" spc="0" normalizeH="0" baseline="0" noProof="0">
                <a:ln>
                  <a:noFill/>
                </a:ln>
                <a:solidFill>
                  <a:srgbClr val="000000"/>
                </a:solidFill>
                <a:effectLst/>
                <a:uLnTx/>
                <a:uFillTx/>
                <a:latin typeface="Arial"/>
                <a:ea typeface="+mn-ea"/>
                <a:cs typeface="+mn-cs"/>
              </a:rPr>
              <a:t>IT Experiments  / Technology </a:t>
            </a:r>
            <a:r>
              <a:rPr kumimoji="0" lang="de-CH" sz="900" b="0" i="0" u="none" strike="noStrike" kern="0" cap="none" spc="0" normalizeH="0" baseline="0" noProof="0" err="1">
                <a:ln>
                  <a:noFill/>
                </a:ln>
                <a:solidFill>
                  <a:srgbClr val="000000"/>
                </a:solidFill>
                <a:effectLst/>
                <a:uLnTx/>
                <a:uFillTx/>
                <a:latin typeface="Arial"/>
                <a:ea typeface="+mn-ea"/>
                <a:cs typeface="+mn-cs"/>
              </a:rPr>
              <a:t>driven</a:t>
            </a:r>
            <a:endParaRPr kumimoji="0" lang="de-CH" sz="900" b="0" i="0" u="none" strike="noStrike" kern="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15912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E70B-C332-A04D-95F6-3B88D5515BD7}"/>
              </a:ext>
            </a:extLst>
          </p:cNvPr>
          <p:cNvSpPr>
            <a:spLocks noGrp="1"/>
          </p:cNvSpPr>
          <p:nvPr>
            <p:ph type="ctrTitle"/>
          </p:nvPr>
        </p:nvSpPr>
        <p:spPr/>
        <p:txBody>
          <a:bodyPr/>
          <a:lstStyle/>
          <a:p>
            <a:r>
              <a:rPr lang="en-CH"/>
              <a:t>You need someone with a large experience in the field as head of your data science teams and initiatives. Those are </a:t>
            </a:r>
            <a:r>
              <a:rPr lang="en-CH" u="sng"/>
              <a:t>not</a:t>
            </a:r>
            <a:r>
              <a:rPr lang="en-CH"/>
              <a:t> positions that can be assumed by a generalist profile. And please, those are not administrative roles!</a:t>
            </a:r>
          </a:p>
        </p:txBody>
      </p:sp>
      <p:sp>
        <p:nvSpPr>
          <p:cNvPr id="3" name="Footer Placeholder 2">
            <a:extLst>
              <a:ext uri="{FF2B5EF4-FFF2-40B4-BE49-F238E27FC236}">
                <a16:creationId xmlns:a16="http://schemas.microsoft.com/office/drawing/2014/main" id="{F5BCD659-C4DF-2346-945B-9CB59D0CFECA}"/>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4" name="Slide Number Placeholder 3">
            <a:extLst>
              <a:ext uri="{FF2B5EF4-FFF2-40B4-BE49-F238E27FC236}">
                <a16:creationId xmlns:a16="http://schemas.microsoft.com/office/drawing/2014/main" id="{2982156F-50C7-4C42-B8B2-6820CCCDA88E}"/>
              </a:ext>
            </a:extLst>
          </p:cNvPr>
          <p:cNvSpPr>
            <a:spLocks noGrp="1"/>
          </p:cNvSpPr>
          <p:nvPr>
            <p:ph type="sldNum" sz="quarter" idx="12"/>
          </p:nvPr>
        </p:nvSpPr>
        <p:spPr/>
        <p:txBody>
          <a:bodyPr/>
          <a:lstStyle/>
          <a:p>
            <a:fld id="{442AD375-037F-43D0-B059-5172DA06796A}" type="slidenum">
              <a:rPr lang="de-CH" smtClean="0"/>
              <a:pPr/>
              <a:t>30</a:t>
            </a:fld>
            <a:endParaRPr lang="de-CH"/>
          </a:p>
        </p:txBody>
      </p:sp>
    </p:spTree>
    <p:extLst>
      <p:ext uri="{BB962C8B-B14F-4D97-AF65-F5344CB8AC3E}">
        <p14:creationId xmlns:p14="http://schemas.microsoft.com/office/powerpoint/2010/main" val="324647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B8EB-CCA0-2748-A27F-D4947F896575}"/>
              </a:ext>
            </a:extLst>
          </p:cNvPr>
          <p:cNvSpPr>
            <a:spLocks noGrp="1"/>
          </p:cNvSpPr>
          <p:nvPr>
            <p:ph type="ctrTitle"/>
          </p:nvPr>
        </p:nvSpPr>
        <p:spPr/>
        <p:txBody>
          <a:bodyPr/>
          <a:lstStyle/>
          <a:p>
            <a:r>
              <a:rPr lang="de-CH"/>
              <a:t>Organisational structures</a:t>
            </a:r>
            <a:endParaRPr lang="en-CH"/>
          </a:p>
        </p:txBody>
      </p:sp>
      <p:sp>
        <p:nvSpPr>
          <p:cNvPr id="4" name="Footer Placeholder 3">
            <a:extLst>
              <a:ext uri="{FF2B5EF4-FFF2-40B4-BE49-F238E27FC236}">
                <a16:creationId xmlns:a16="http://schemas.microsoft.com/office/drawing/2014/main" id="{75E00494-E242-6946-9CAD-6523224601DB}"/>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5" name="Slide Number Placeholder 4">
            <a:extLst>
              <a:ext uri="{FF2B5EF4-FFF2-40B4-BE49-F238E27FC236}">
                <a16:creationId xmlns:a16="http://schemas.microsoft.com/office/drawing/2014/main" id="{C951CA6F-268B-9C4E-AADF-434F005B2920}"/>
              </a:ext>
            </a:extLst>
          </p:cNvPr>
          <p:cNvSpPr>
            <a:spLocks noGrp="1"/>
          </p:cNvSpPr>
          <p:nvPr>
            <p:ph type="sldNum" sz="quarter" idx="12"/>
          </p:nvPr>
        </p:nvSpPr>
        <p:spPr/>
        <p:txBody>
          <a:bodyPr/>
          <a:lstStyle/>
          <a:p>
            <a:fld id="{442AD375-037F-43D0-B059-5172DA06796A}" type="slidenum">
              <a:rPr lang="de-CH" smtClean="0"/>
              <a:pPr/>
              <a:t>31</a:t>
            </a:fld>
            <a:endParaRPr lang="de-CH"/>
          </a:p>
        </p:txBody>
      </p:sp>
    </p:spTree>
    <p:extLst>
      <p:ext uri="{BB962C8B-B14F-4D97-AF65-F5344CB8AC3E}">
        <p14:creationId xmlns:p14="http://schemas.microsoft.com/office/powerpoint/2010/main" val="1865017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B8E5A-0FAE-A74E-A170-216361495BE7}"/>
              </a:ext>
            </a:extLst>
          </p:cNvPr>
          <p:cNvSpPr>
            <a:spLocks noGrp="1"/>
          </p:cNvSpPr>
          <p:nvPr>
            <p:ph type="ctrTitle"/>
          </p:nvPr>
        </p:nvSpPr>
        <p:spPr/>
        <p:txBody>
          <a:bodyPr/>
          <a:lstStyle/>
          <a:p>
            <a:r>
              <a:rPr lang="en-CH"/>
              <a:t>Analytics and AI do not belong together.</a:t>
            </a:r>
            <a:br>
              <a:rPr lang="en-CH"/>
            </a:br>
            <a:r>
              <a:rPr lang="en-CH"/>
              <a:t>The necessary culture, tools and processes are very different. Putting them together will kill AI initiatives.</a:t>
            </a:r>
          </a:p>
        </p:txBody>
      </p:sp>
      <p:sp>
        <p:nvSpPr>
          <p:cNvPr id="3" name="Footer Placeholder 2">
            <a:extLst>
              <a:ext uri="{FF2B5EF4-FFF2-40B4-BE49-F238E27FC236}">
                <a16:creationId xmlns:a16="http://schemas.microsoft.com/office/drawing/2014/main" id="{D23149AB-66B0-184E-A9E9-69B471A65816}"/>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4" name="Slide Number Placeholder 3">
            <a:extLst>
              <a:ext uri="{FF2B5EF4-FFF2-40B4-BE49-F238E27FC236}">
                <a16:creationId xmlns:a16="http://schemas.microsoft.com/office/drawing/2014/main" id="{08255611-7097-7244-8FA7-209A8FD043E9}"/>
              </a:ext>
            </a:extLst>
          </p:cNvPr>
          <p:cNvSpPr>
            <a:spLocks noGrp="1"/>
          </p:cNvSpPr>
          <p:nvPr>
            <p:ph type="sldNum" sz="quarter" idx="12"/>
          </p:nvPr>
        </p:nvSpPr>
        <p:spPr/>
        <p:txBody>
          <a:bodyPr/>
          <a:lstStyle/>
          <a:p>
            <a:fld id="{442AD375-037F-43D0-B059-5172DA06796A}" type="slidenum">
              <a:rPr lang="de-CH" smtClean="0"/>
              <a:pPr/>
              <a:t>32</a:t>
            </a:fld>
            <a:endParaRPr lang="de-CH"/>
          </a:p>
        </p:txBody>
      </p:sp>
    </p:spTree>
    <p:extLst>
      <p:ext uri="{BB962C8B-B14F-4D97-AF65-F5344CB8AC3E}">
        <p14:creationId xmlns:p14="http://schemas.microsoft.com/office/powerpoint/2010/main" val="3336490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E6EDB-9A9B-C34C-9443-B894B9BD62EC}"/>
              </a:ext>
            </a:extLst>
          </p:cNvPr>
          <p:cNvSpPr>
            <a:spLocks noGrp="1"/>
          </p:cNvSpPr>
          <p:nvPr>
            <p:ph type="ctrTitle"/>
          </p:nvPr>
        </p:nvSpPr>
        <p:spPr/>
        <p:txBody>
          <a:bodyPr/>
          <a:lstStyle/>
          <a:p>
            <a:r>
              <a:rPr lang="en-CH"/>
              <a:t>Some examples of experiments and use cases</a:t>
            </a:r>
          </a:p>
        </p:txBody>
      </p:sp>
      <p:sp>
        <p:nvSpPr>
          <p:cNvPr id="4" name="Footer Placeholder 3">
            <a:extLst>
              <a:ext uri="{FF2B5EF4-FFF2-40B4-BE49-F238E27FC236}">
                <a16:creationId xmlns:a16="http://schemas.microsoft.com/office/drawing/2014/main" id="{07F30F04-667E-3644-9A50-2ACE1268ACD8}"/>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5" name="Slide Number Placeholder 4">
            <a:extLst>
              <a:ext uri="{FF2B5EF4-FFF2-40B4-BE49-F238E27FC236}">
                <a16:creationId xmlns:a16="http://schemas.microsoft.com/office/drawing/2014/main" id="{780A8123-99C8-0643-AE35-A151562594B7}"/>
              </a:ext>
            </a:extLst>
          </p:cNvPr>
          <p:cNvSpPr>
            <a:spLocks noGrp="1"/>
          </p:cNvSpPr>
          <p:nvPr>
            <p:ph type="sldNum" sz="quarter" idx="12"/>
          </p:nvPr>
        </p:nvSpPr>
        <p:spPr/>
        <p:txBody>
          <a:bodyPr/>
          <a:lstStyle/>
          <a:p>
            <a:fld id="{442AD375-037F-43D0-B059-5172DA06796A}" type="slidenum">
              <a:rPr lang="de-CH" smtClean="0"/>
              <a:pPr/>
              <a:t>33</a:t>
            </a:fld>
            <a:endParaRPr lang="de-CH"/>
          </a:p>
        </p:txBody>
      </p:sp>
    </p:spTree>
    <p:extLst>
      <p:ext uri="{BB962C8B-B14F-4D97-AF65-F5344CB8AC3E}">
        <p14:creationId xmlns:p14="http://schemas.microsoft.com/office/powerpoint/2010/main" val="584817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973E998-7463-BE45-9DC8-AB37144D89A3}"/>
              </a:ext>
            </a:extLst>
          </p:cNvPr>
          <p:cNvSpPr/>
          <p:nvPr/>
        </p:nvSpPr>
        <p:spPr>
          <a:xfrm>
            <a:off x="437322" y="947881"/>
            <a:ext cx="8269357" cy="3964535"/>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H">
              <a:solidFill>
                <a:prstClr val="black"/>
              </a:solidFill>
              <a:latin typeface="Calibri" panose="020F0502020204030204"/>
            </a:endParaRPr>
          </a:p>
        </p:txBody>
      </p:sp>
      <p:sp>
        <p:nvSpPr>
          <p:cNvPr id="2" name="Title 1">
            <a:extLst>
              <a:ext uri="{FF2B5EF4-FFF2-40B4-BE49-F238E27FC236}">
                <a16:creationId xmlns:a16="http://schemas.microsoft.com/office/drawing/2014/main" id="{3F7D89FC-3D8E-854B-B9FC-FEF7F97E8127}"/>
              </a:ext>
            </a:extLst>
          </p:cNvPr>
          <p:cNvSpPr>
            <a:spLocks noGrp="1"/>
          </p:cNvSpPr>
          <p:nvPr>
            <p:ph type="title"/>
          </p:nvPr>
        </p:nvSpPr>
        <p:spPr>
          <a:xfrm>
            <a:off x="628650" y="117299"/>
            <a:ext cx="7886700" cy="718275"/>
          </a:xfrm>
        </p:spPr>
        <p:txBody>
          <a:bodyPr/>
          <a:lstStyle/>
          <a:p>
            <a:r>
              <a:rPr lang="en-CH">
                <a:latin typeface="Arial" panose="020B0604020202020204" pitchFamily="34" charset="0"/>
                <a:cs typeface="Arial" panose="020B0604020202020204" pitchFamily="34" charset="0"/>
              </a:rPr>
              <a:t>Problem Description</a:t>
            </a:r>
          </a:p>
        </p:txBody>
      </p:sp>
      <p:sp>
        <p:nvSpPr>
          <p:cNvPr id="3" name="Content Placeholder 2">
            <a:extLst>
              <a:ext uri="{FF2B5EF4-FFF2-40B4-BE49-F238E27FC236}">
                <a16:creationId xmlns:a16="http://schemas.microsoft.com/office/drawing/2014/main" id="{FB6A5C08-FFBC-E74B-B036-7135463F99E1}"/>
              </a:ext>
            </a:extLst>
          </p:cNvPr>
          <p:cNvSpPr>
            <a:spLocks noGrp="1"/>
          </p:cNvSpPr>
          <p:nvPr>
            <p:ph idx="1"/>
          </p:nvPr>
        </p:nvSpPr>
        <p:spPr>
          <a:xfrm>
            <a:off x="628650" y="1275606"/>
            <a:ext cx="7886700" cy="3456384"/>
          </a:xfrm>
        </p:spPr>
        <p:txBody>
          <a:bodyPr>
            <a:normAutofit/>
          </a:bodyPr>
          <a:lstStyle/>
          <a:p>
            <a:r>
              <a:rPr lang="en-GB" sz="1800">
                <a:latin typeface="Arial" panose="020B0604020202020204" pitchFamily="34" charset="0"/>
                <a:cs typeface="Arial" panose="020B0604020202020204" pitchFamily="34" charset="0"/>
              </a:rPr>
              <a:t>The aim is to find out which company is hidden in the invoices submitted to Helsana.</a:t>
            </a:r>
          </a:p>
          <a:p>
            <a:r>
              <a:rPr lang="en-GB" sz="1800">
                <a:latin typeface="Arial" panose="020B0604020202020204" pitchFamily="34" charset="0"/>
                <a:cs typeface="Arial" panose="020B0604020202020204" pitchFamily="34" charset="0"/>
              </a:rPr>
              <a:t>We do not capture this information for all invoices. A readout with OCR is simply not possible (quality not sufficient).</a:t>
            </a:r>
          </a:p>
          <a:p>
            <a:r>
              <a:rPr lang="en-GB" sz="1800">
                <a:latin typeface="Arial" panose="020B0604020202020204" pitchFamily="34" charset="0"/>
                <a:cs typeface="Arial" panose="020B0604020202020204" pitchFamily="34" charset="0"/>
              </a:rPr>
              <a:t>Helsana can negotiate discounts with this information. When we spend several million on equipment from one manufacturer, a few percent discount makes a huge difference. It makes a difference if you go to a manufacturer and ask for a general discount or if you show that you have spent X millions in the last year and negotiate a discount.</a:t>
            </a:r>
          </a:p>
          <a:p>
            <a:r>
              <a:rPr lang="en-GB" sz="1800">
                <a:latin typeface="Arial" panose="020B0604020202020204" pitchFamily="34" charset="0"/>
                <a:cs typeface="Arial" panose="020B0604020202020204" pitchFamily="34" charset="0"/>
              </a:rPr>
              <a:t>DEPARTMENT: Purchasing analytics (example: glucose monitor)</a:t>
            </a:r>
          </a:p>
        </p:txBody>
      </p:sp>
    </p:spTree>
    <p:extLst>
      <p:ext uri="{BB962C8B-B14F-4D97-AF65-F5344CB8AC3E}">
        <p14:creationId xmlns:p14="http://schemas.microsoft.com/office/powerpoint/2010/main" val="1154618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25B391-7816-7B4E-A9C8-53262998ACBE}"/>
              </a:ext>
            </a:extLst>
          </p:cNvPr>
          <p:cNvPicPr>
            <a:picLocks noChangeAspect="1"/>
          </p:cNvPicPr>
          <p:nvPr/>
        </p:nvPicPr>
        <p:blipFill>
          <a:blip r:embed="rId2"/>
          <a:stretch>
            <a:fillRect/>
          </a:stretch>
        </p:blipFill>
        <p:spPr>
          <a:xfrm>
            <a:off x="2705662" y="145201"/>
            <a:ext cx="3732677" cy="4853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57030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hand holding a piece of paper&#10;&#10;Description automatically generated with medium confidence">
            <a:extLst>
              <a:ext uri="{FF2B5EF4-FFF2-40B4-BE49-F238E27FC236}">
                <a16:creationId xmlns:a16="http://schemas.microsoft.com/office/drawing/2014/main" id="{B5BA2E3E-53C6-D649-81E3-D0217CBB6BA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185605" y="599050"/>
            <a:ext cx="5082222" cy="4006679"/>
          </a:xfrm>
          <a:prstGeom prst="rect">
            <a:avLst/>
          </a:prstGeom>
        </p:spPr>
      </p:pic>
      <p:pic>
        <p:nvPicPr>
          <p:cNvPr id="5" name="Picture 4" descr="A picture containing calendar&#10;&#10;Description automatically generated">
            <a:extLst>
              <a:ext uri="{FF2B5EF4-FFF2-40B4-BE49-F238E27FC236}">
                <a16:creationId xmlns:a16="http://schemas.microsoft.com/office/drawing/2014/main" id="{433DC594-73E4-1148-8B41-DEEF746F9E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4344889" y="696555"/>
            <a:ext cx="5082223" cy="3811667"/>
          </a:xfrm>
          <a:prstGeom prst="rect">
            <a:avLst/>
          </a:prstGeom>
        </p:spPr>
      </p:pic>
    </p:spTree>
    <p:extLst>
      <p:ext uri="{BB962C8B-B14F-4D97-AF65-F5344CB8AC3E}">
        <p14:creationId xmlns:p14="http://schemas.microsoft.com/office/powerpoint/2010/main" val="49842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and holding a piece of paper&#10;&#10;Description automatically generated with medium confidence">
            <a:extLst>
              <a:ext uri="{FF2B5EF4-FFF2-40B4-BE49-F238E27FC236}">
                <a16:creationId xmlns:a16="http://schemas.microsoft.com/office/drawing/2014/main" id="{F5871143-D1A7-834D-9A64-13E28AF11340}"/>
              </a:ext>
            </a:extLst>
          </p:cNvPr>
          <p:cNvPicPr>
            <a:picLocks noChangeAspect="1"/>
          </p:cNvPicPr>
          <p:nvPr/>
        </p:nvPicPr>
        <p:blipFill>
          <a:blip r:embed="rId2" cstate="print">
            <a:graysc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rot="5400000">
            <a:off x="2071044" y="696033"/>
            <a:ext cx="5001912" cy="3751434"/>
          </a:xfrm>
          <a:prstGeom prst="rect">
            <a:avLst/>
          </a:prstGeom>
        </p:spPr>
      </p:pic>
    </p:spTree>
    <p:extLst>
      <p:ext uri="{BB962C8B-B14F-4D97-AF65-F5344CB8AC3E}">
        <p14:creationId xmlns:p14="http://schemas.microsoft.com/office/powerpoint/2010/main" val="396468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99EFC7-9E59-3E4C-A878-DDA69A277FF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545876" y="175391"/>
            <a:ext cx="6052249" cy="47927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2">
            <a:extLst>
              <a:ext uri="{FF2B5EF4-FFF2-40B4-BE49-F238E27FC236}">
                <a16:creationId xmlns:a16="http://schemas.microsoft.com/office/drawing/2014/main" id="{DF662F7E-6C23-484B-9A80-4E1973312900}"/>
              </a:ext>
            </a:extLst>
          </p:cNvPr>
          <p:cNvSpPr/>
          <p:nvPr/>
        </p:nvSpPr>
        <p:spPr>
          <a:xfrm>
            <a:off x="2027787" y="380877"/>
            <a:ext cx="1188059" cy="7126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13"/>
          </a:p>
        </p:txBody>
      </p:sp>
      <p:sp>
        <p:nvSpPr>
          <p:cNvPr id="2" name="TextBox 1">
            <a:extLst>
              <a:ext uri="{FF2B5EF4-FFF2-40B4-BE49-F238E27FC236}">
                <a16:creationId xmlns:a16="http://schemas.microsoft.com/office/drawing/2014/main" id="{D7C6A6B4-F846-2147-B2C5-7F384B52160F}"/>
              </a:ext>
            </a:extLst>
          </p:cNvPr>
          <p:cNvSpPr txBox="1"/>
          <p:nvPr/>
        </p:nvSpPr>
        <p:spPr>
          <a:xfrm>
            <a:off x="2113005" y="1091308"/>
            <a:ext cx="1102841" cy="230832"/>
          </a:xfrm>
          <a:prstGeom prst="rect">
            <a:avLst/>
          </a:prstGeom>
          <a:noFill/>
        </p:spPr>
        <p:txBody>
          <a:bodyPr wrap="square" rtlCol="0">
            <a:spAutoFit/>
          </a:bodyPr>
          <a:lstStyle/>
          <a:p>
            <a:r>
              <a:rPr lang="en-CH" sz="900">
                <a:solidFill>
                  <a:srgbClr val="FF0000"/>
                </a:solidFill>
              </a:rPr>
              <a:t>MEDTRONIC: 96%</a:t>
            </a:r>
          </a:p>
        </p:txBody>
      </p:sp>
    </p:spTree>
    <p:extLst>
      <p:ext uri="{BB962C8B-B14F-4D97-AF65-F5344CB8AC3E}">
        <p14:creationId xmlns:p14="http://schemas.microsoft.com/office/powerpoint/2010/main" val="430229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BBEE-54D9-AF4C-9A5E-849197225564}"/>
              </a:ext>
            </a:extLst>
          </p:cNvPr>
          <p:cNvSpPr>
            <a:spLocks noGrp="1"/>
          </p:cNvSpPr>
          <p:nvPr>
            <p:ph type="title"/>
          </p:nvPr>
        </p:nvSpPr>
        <p:spPr>
          <a:xfrm>
            <a:off x="628650" y="273844"/>
            <a:ext cx="7886700" cy="538081"/>
          </a:xfrm>
        </p:spPr>
        <p:txBody>
          <a:bodyPr>
            <a:normAutofit/>
          </a:bodyPr>
          <a:lstStyle/>
          <a:p>
            <a:r>
              <a:rPr lang="en-CH">
                <a:latin typeface="Arial" panose="020B0604020202020204" pitchFamily="34" charset="0"/>
                <a:cs typeface="Arial" panose="020B0604020202020204" pitchFamily="34" charset="0"/>
              </a:rPr>
              <a:t>Challenges</a:t>
            </a:r>
          </a:p>
        </p:txBody>
      </p:sp>
      <p:sp>
        <p:nvSpPr>
          <p:cNvPr id="3" name="Content Placeholder 2">
            <a:extLst>
              <a:ext uri="{FF2B5EF4-FFF2-40B4-BE49-F238E27FC236}">
                <a16:creationId xmlns:a16="http://schemas.microsoft.com/office/drawing/2014/main" id="{9EFD9181-D44C-DF48-B982-65D935B6DB59}"/>
              </a:ext>
            </a:extLst>
          </p:cNvPr>
          <p:cNvSpPr>
            <a:spLocks noGrp="1"/>
          </p:cNvSpPr>
          <p:nvPr>
            <p:ph idx="1"/>
          </p:nvPr>
        </p:nvSpPr>
        <p:spPr>
          <a:xfrm>
            <a:off x="628650" y="969065"/>
            <a:ext cx="7886700" cy="3900591"/>
          </a:xfrm>
        </p:spPr>
        <p:txBody>
          <a:bodyPr>
            <a:normAutofit/>
          </a:bodyPr>
          <a:lstStyle/>
          <a:p>
            <a:r>
              <a:rPr lang="en-GB" sz="1800">
                <a:latin typeface="Arial" panose="020B0604020202020204" pitchFamily="34" charset="0"/>
                <a:cs typeface="Arial" panose="020B0604020202020204" pitchFamily="34" charset="0"/>
              </a:rPr>
              <a:t>The conversion of all PDFs to images is very time consuming</a:t>
            </a:r>
          </a:p>
          <a:p>
            <a:r>
              <a:rPr lang="en-GB" sz="1800">
                <a:latin typeface="Arial" panose="020B0604020202020204" pitchFamily="34" charset="0"/>
                <a:cs typeface="Arial" panose="020B0604020202020204" pitchFamily="34" charset="0"/>
              </a:rPr>
              <a:t>The resolution has a strong influence on the training time  </a:t>
            </a:r>
          </a:p>
          <a:p>
            <a:r>
              <a:rPr lang="en-GB" sz="1800">
                <a:latin typeface="Arial" panose="020B0604020202020204" pitchFamily="34" charset="0"/>
                <a:cs typeface="Arial" panose="020B0604020202020204" pitchFamily="34" charset="0"/>
              </a:rPr>
              <a:t>If the resolution is too low, it is very difficult to see the logos clearly enough</a:t>
            </a:r>
          </a:p>
          <a:p>
            <a:r>
              <a:rPr lang="en-GB" sz="1800">
                <a:latin typeface="Arial" panose="020B0604020202020204" pitchFamily="34" charset="0"/>
                <a:cs typeface="Arial" panose="020B0604020202020204" pitchFamily="34" charset="0"/>
              </a:rPr>
              <a:t>A test phase is needed to find the right balance between training time and performance</a:t>
            </a:r>
          </a:p>
          <a:p>
            <a:r>
              <a:rPr lang="en-GB" sz="1800">
                <a:latin typeface="Arial" panose="020B0604020202020204" pitchFamily="34" charset="0"/>
                <a:cs typeface="Arial" panose="020B0604020202020204" pitchFamily="34" charset="0"/>
              </a:rPr>
              <a:t>How to deal with calculations with multiple pages? Can we use them to improve our results? (Hint: Yes, we can)</a:t>
            </a:r>
          </a:p>
          <a:p>
            <a:r>
              <a:rPr lang="en-GB" sz="1800">
                <a:latin typeface="Arial" panose="020B0604020202020204" pitchFamily="34" charset="0"/>
                <a:cs typeface="Arial" panose="020B0604020202020204" pitchFamily="34" charset="0"/>
              </a:rPr>
              <a:t>No labeled data</a:t>
            </a:r>
          </a:p>
          <a:p>
            <a:r>
              <a:rPr lang="en-GB" sz="1800">
                <a:latin typeface="Arial" panose="020B0604020202020204" pitchFamily="34" charset="0"/>
                <a:cs typeface="Arial" panose="020B0604020202020204" pitchFamily="34" charset="0"/>
              </a:rPr>
              <a:t>No test or validation dataset</a:t>
            </a:r>
            <a:endParaRPr lang="en-CH"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1442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BE7D8-A9D8-6A45-A22B-6A4686608460}"/>
              </a:ext>
            </a:extLst>
          </p:cNvPr>
          <p:cNvSpPr>
            <a:spLocks noGrp="1"/>
          </p:cNvSpPr>
          <p:nvPr>
            <p:ph type="ctrTitle"/>
          </p:nvPr>
        </p:nvSpPr>
        <p:spPr>
          <a:xfrm>
            <a:off x="467916" y="915566"/>
            <a:ext cx="6318331" cy="3276625"/>
          </a:xfrm>
        </p:spPr>
        <p:txBody>
          <a:bodyPr/>
          <a:lstStyle/>
          <a:p>
            <a:r>
              <a:rPr lang="en-CH" b="0"/>
              <a:t>AI and analytics are </a:t>
            </a:r>
            <a:r>
              <a:rPr lang="en-CH" u="sng"/>
              <a:t>NOT</a:t>
            </a:r>
            <a:r>
              <a:rPr lang="en-CH" b="0"/>
              <a:t> the same thing. </a:t>
            </a:r>
            <a:br>
              <a:rPr lang="en-CH" b="0"/>
            </a:br>
            <a:br>
              <a:rPr lang="en-CH" b="0"/>
            </a:br>
            <a:r>
              <a:rPr lang="en-CH" b="0"/>
              <a:t>Stop putting them together.</a:t>
            </a:r>
            <a:br>
              <a:rPr lang="en-CH" b="0"/>
            </a:br>
            <a:endParaRPr lang="en-CH" b="0"/>
          </a:p>
        </p:txBody>
      </p:sp>
      <p:sp>
        <p:nvSpPr>
          <p:cNvPr id="3" name="Footer Placeholder 2">
            <a:extLst>
              <a:ext uri="{FF2B5EF4-FFF2-40B4-BE49-F238E27FC236}">
                <a16:creationId xmlns:a16="http://schemas.microsoft.com/office/drawing/2014/main" id="{04BD7A10-AB67-7540-84D5-E8B351431DED}"/>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4" name="Slide Number Placeholder 3">
            <a:extLst>
              <a:ext uri="{FF2B5EF4-FFF2-40B4-BE49-F238E27FC236}">
                <a16:creationId xmlns:a16="http://schemas.microsoft.com/office/drawing/2014/main" id="{74029776-BBD9-E646-9981-C491823B8CB6}"/>
              </a:ext>
            </a:extLst>
          </p:cNvPr>
          <p:cNvSpPr>
            <a:spLocks noGrp="1"/>
          </p:cNvSpPr>
          <p:nvPr>
            <p:ph type="sldNum" sz="quarter" idx="12"/>
          </p:nvPr>
        </p:nvSpPr>
        <p:spPr/>
        <p:txBody>
          <a:bodyPr/>
          <a:lstStyle/>
          <a:p>
            <a:fld id="{442AD375-037F-43D0-B059-5172DA06796A}" type="slidenum">
              <a:rPr lang="de-CH" smtClean="0"/>
              <a:pPr/>
              <a:t>4</a:t>
            </a:fld>
            <a:endParaRPr lang="de-CH"/>
          </a:p>
        </p:txBody>
      </p:sp>
    </p:spTree>
    <p:extLst>
      <p:ext uri="{BB962C8B-B14F-4D97-AF65-F5344CB8AC3E}">
        <p14:creationId xmlns:p14="http://schemas.microsoft.com/office/powerpoint/2010/main" val="2878471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BBEE-54D9-AF4C-9A5E-849197225564}"/>
              </a:ext>
            </a:extLst>
          </p:cNvPr>
          <p:cNvSpPr>
            <a:spLocks noGrp="1"/>
          </p:cNvSpPr>
          <p:nvPr>
            <p:ph type="title"/>
          </p:nvPr>
        </p:nvSpPr>
        <p:spPr>
          <a:xfrm>
            <a:off x="628650" y="88857"/>
            <a:ext cx="7886700" cy="538081"/>
          </a:xfrm>
        </p:spPr>
        <p:txBody>
          <a:bodyPr>
            <a:normAutofit/>
          </a:bodyPr>
          <a:lstStyle/>
          <a:p>
            <a:r>
              <a:rPr lang="en-GB">
                <a:latin typeface="Arial" panose="020B0604020202020204" pitchFamily="34" charset="0"/>
                <a:cs typeface="Arial" panose="020B0604020202020204" pitchFamily="34" charset="0"/>
              </a:rPr>
              <a:t>Creation of a dataset</a:t>
            </a:r>
            <a:endParaRPr lang="en-CH">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EFD9181-D44C-DF48-B982-65D935B6DB59}"/>
              </a:ext>
            </a:extLst>
          </p:cNvPr>
          <p:cNvSpPr>
            <a:spLocks noGrp="1"/>
          </p:cNvSpPr>
          <p:nvPr>
            <p:ph idx="1"/>
          </p:nvPr>
        </p:nvSpPr>
        <p:spPr>
          <a:xfrm>
            <a:off x="628650" y="738150"/>
            <a:ext cx="7886700" cy="1113520"/>
          </a:xfrm>
        </p:spPr>
        <p:txBody>
          <a:bodyPr>
            <a:normAutofit lnSpcReduction="10000"/>
          </a:bodyPr>
          <a:lstStyle/>
          <a:p>
            <a:r>
              <a:rPr lang="en-GB" sz="1800">
                <a:latin typeface="Arial" panose="020B0604020202020204" pitchFamily="34" charset="0"/>
                <a:cs typeface="Arial" panose="020B0604020202020204" pitchFamily="34" charset="0"/>
              </a:rPr>
              <a:t>We installed an open source labeler and manually labeled about 250 invoices with 6 logos We created our own labeled dataset</a:t>
            </a:r>
          </a:p>
          <a:p>
            <a:r>
              <a:rPr lang="en-GB" sz="1800">
                <a:latin typeface="Arial" panose="020B0604020202020204" pitchFamily="34" charset="0"/>
                <a:cs typeface="Arial" panose="020B0604020202020204" pitchFamily="34" charset="0"/>
              </a:rPr>
              <a:t>We selected all types of invoices (dark, light, black and white, color, fuzzy, etc.)</a:t>
            </a:r>
          </a:p>
        </p:txBody>
      </p:sp>
      <p:pic>
        <p:nvPicPr>
          <p:cNvPr id="5122" name="Picture 2" descr="Demo Image">
            <a:extLst>
              <a:ext uri="{FF2B5EF4-FFF2-40B4-BE49-F238E27FC236}">
                <a16:creationId xmlns:a16="http://schemas.microsoft.com/office/drawing/2014/main" id="{6B3C7A33-5EAB-F64B-AB9E-CB5831AC5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2283718"/>
            <a:ext cx="4948590" cy="24835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3A5EACD-A856-9447-9275-73007282A186}"/>
              </a:ext>
            </a:extLst>
          </p:cNvPr>
          <p:cNvSpPr txBox="1"/>
          <p:nvPr/>
        </p:nvSpPr>
        <p:spPr>
          <a:xfrm>
            <a:off x="155232" y="4837831"/>
            <a:ext cx="4573544" cy="276999"/>
          </a:xfrm>
          <a:prstGeom prst="rect">
            <a:avLst/>
          </a:prstGeom>
          <a:noFill/>
        </p:spPr>
        <p:txBody>
          <a:bodyPr wrap="square">
            <a:spAutoFit/>
          </a:bodyPr>
          <a:lstStyle/>
          <a:p>
            <a:r>
              <a:rPr lang="en-CH" sz="1200">
                <a:latin typeface="Arial" panose="020B0604020202020204" pitchFamily="34" charset="0"/>
                <a:cs typeface="Arial" panose="020B0604020202020204" pitchFamily="34" charset="0"/>
              </a:rPr>
              <a:t>Source: https://github.com/tzutalin/labelImg</a:t>
            </a:r>
          </a:p>
        </p:txBody>
      </p:sp>
      <p:sp>
        <p:nvSpPr>
          <p:cNvPr id="8" name="TextBox 7">
            <a:extLst>
              <a:ext uri="{FF2B5EF4-FFF2-40B4-BE49-F238E27FC236}">
                <a16:creationId xmlns:a16="http://schemas.microsoft.com/office/drawing/2014/main" id="{995A9147-EA9F-5D4D-9342-0FB46929A24C}"/>
              </a:ext>
            </a:extLst>
          </p:cNvPr>
          <p:cNvSpPr txBox="1"/>
          <p:nvPr/>
        </p:nvSpPr>
        <p:spPr>
          <a:xfrm>
            <a:off x="628650" y="2433698"/>
            <a:ext cx="3143250" cy="2031325"/>
          </a:xfrm>
          <a:prstGeom prst="rect">
            <a:avLst/>
          </a:prstGeom>
          <a:noFill/>
        </p:spPr>
        <p:txBody>
          <a:bodyPr wrap="square">
            <a:spAutoFit/>
          </a:bodyPr>
          <a:lstStyle/>
          <a:p>
            <a:pPr marL="214313" indent="-214313">
              <a:buFont typeface="Arial" panose="020B0604020202020204" pitchFamily="34" charset="0"/>
              <a:buChar char="•"/>
            </a:pPr>
            <a:r>
              <a:rPr lang="en-GB" sz="2100">
                <a:latin typeface="Arial" panose="020B0604020202020204" pitchFamily="34" charset="0"/>
                <a:cs typeface="Arial" panose="020B0604020202020204" pitchFamily="34" charset="0"/>
                <a:sym typeface="Wingdings" pitchFamily="2" charset="2"/>
              </a:rPr>
              <a:t>We decided on 250 after trying 100, 150 and 200. Then we noticed that the power did not increase anymore</a:t>
            </a:r>
          </a:p>
        </p:txBody>
      </p:sp>
    </p:spTree>
    <p:extLst>
      <p:ext uri="{BB962C8B-B14F-4D97-AF65-F5344CB8AC3E}">
        <p14:creationId xmlns:p14="http://schemas.microsoft.com/office/powerpoint/2010/main" val="3269079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470CA43F-E50D-47FB-9C19-9843E8DE1D6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41861" y="-42769"/>
            <a:ext cx="3774141" cy="4994696"/>
          </a:xfrm>
          <a:prstGeom prst="rect">
            <a:avLst/>
          </a:prstGeom>
        </p:spPr>
      </p:pic>
      <p:pic>
        <p:nvPicPr>
          <p:cNvPr id="6" name="Grafik 5">
            <a:extLst>
              <a:ext uri="{FF2B5EF4-FFF2-40B4-BE49-F238E27FC236}">
                <a16:creationId xmlns:a16="http://schemas.microsoft.com/office/drawing/2014/main" id="{823F9230-F9C5-441A-BC66-4EB08CD9CD7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4187" y="183943"/>
            <a:ext cx="3774140" cy="4767985"/>
          </a:xfrm>
          <a:prstGeom prst="rect">
            <a:avLst/>
          </a:prstGeom>
        </p:spPr>
      </p:pic>
      <p:sp>
        <p:nvSpPr>
          <p:cNvPr id="2" name="Rechteck 1">
            <a:extLst>
              <a:ext uri="{FF2B5EF4-FFF2-40B4-BE49-F238E27FC236}">
                <a16:creationId xmlns:a16="http://schemas.microsoft.com/office/drawing/2014/main" id="{5E74460F-71A6-4C43-A128-3D9CDBC5D5BB}"/>
              </a:ext>
            </a:extLst>
          </p:cNvPr>
          <p:cNvSpPr/>
          <p:nvPr/>
        </p:nvSpPr>
        <p:spPr>
          <a:xfrm>
            <a:off x="854492" y="980664"/>
            <a:ext cx="3247649" cy="3978895"/>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800"/>
          </a:p>
        </p:txBody>
      </p:sp>
      <p:sp>
        <p:nvSpPr>
          <p:cNvPr id="3" name="Rechteck 2">
            <a:extLst>
              <a:ext uri="{FF2B5EF4-FFF2-40B4-BE49-F238E27FC236}">
                <a16:creationId xmlns:a16="http://schemas.microsoft.com/office/drawing/2014/main" id="{791CF5FA-9D13-4B58-BF66-FFD9BFF2C110}"/>
              </a:ext>
            </a:extLst>
          </p:cNvPr>
          <p:cNvSpPr/>
          <p:nvPr/>
        </p:nvSpPr>
        <p:spPr>
          <a:xfrm>
            <a:off x="5212984" y="822264"/>
            <a:ext cx="3290505" cy="2962621"/>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800"/>
          </a:p>
        </p:txBody>
      </p:sp>
    </p:spTree>
    <p:extLst>
      <p:ext uri="{BB962C8B-B14F-4D97-AF65-F5344CB8AC3E}">
        <p14:creationId xmlns:p14="http://schemas.microsoft.com/office/powerpoint/2010/main" val="3540775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7A3BD-3398-8946-9F36-C99E97CE5E0E}"/>
              </a:ext>
            </a:extLst>
          </p:cNvPr>
          <p:cNvSpPr>
            <a:spLocks noGrp="1"/>
          </p:cNvSpPr>
          <p:nvPr>
            <p:ph type="title"/>
          </p:nvPr>
        </p:nvSpPr>
        <p:spPr/>
        <p:txBody>
          <a:bodyPr/>
          <a:lstStyle/>
          <a:p>
            <a:r>
              <a:rPr lang="de-CH" dirty="0"/>
              <a:t>Challenges </a:t>
            </a:r>
            <a:endParaRPr lang="en-CH" dirty="0"/>
          </a:p>
        </p:txBody>
      </p:sp>
      <p:pic>
        <p:nvPicPr>
          <p:cNvPr id="3" name="Grafik 2">
            <a:extLst>
              <a:ext uri="{FF2B5EF4-FFF2-40B4-BE49-F238E27FC236}">
                <a16:creationId xmlns:a16="http://schemas.microsoft.com/office/drawing/2014/main" id="{B1DCA0CB-1247-418A-8524-5A1C643B71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12055" y="1771469"/>
            <a:ext cx="5027556" cy="2463165"/>
          </a:xfrm>
          <a:prstGeom prst="rect">
            <a:avLst/>
          </a:prstGeom>
        </p:spPr>
      </p:pic>
    </p:spTree>
    <p:extLst>
      <p:ext uri="{BB962C8B-B14F-4D97-AF65-F5344CB8AC3E}">
        <p14:creationId xmlns:p14="http://schemas.microsoft.com/office/powerpoint/2010/main" val="4080593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7A3BD-3398-8946-9F36-C99E97CE5E0E}"/>
              </a:ext>
            </a:extLst>
          </p:cNvPr>
          <p:cNvSpPr>
            <a:spLocks noGrp="1"/>
          </p:cNvSpPr>
          <p:nvPr>
            <p:ph type="title"/>
          </p:nvPr>
        </p:nvSpPr>
        <p:spPr/>
        <p:txBody>
          <a:bodyPr/>
          <a:lstStyle/>
          <a:p>
            <a:r>
              <a:rPr lang="de-CH" dirty="0"/>
              <a:t>Challenges </a:t>
            </a:r>
            <a:endParaRPr lang="en-CH" dirty="0"/>
          </a:p>
        </p:txBody>
      </p:sp>
      <p:pic>
        <p:nvPicPr>
          <p:cNvPr id="7" name="Grafik 6">
            <a:extLst>
              <a:ext uri="{FF2B5EF4-FFF2-40B4-BE49-F238E27FC236}">
                <a16:creationId xmlns:a16="http://schemas.microsoft.com/office/drawing/2014/main" id="{816F8FAA-EF31-4DCB-8DA8-8567E1D4C151}"/>
              </a:ext>
            </a:extLst>
          </p:cNvPr>
          <p:cNvPicPr>
            <a:picLocks noChangeAspect="1"/>
          </p:cNvPicPr>
          <p:nvPr/>
        </p:nvPicPr>
        <p:blipFill>
          <a:blip r:embed="rId2"/>
          <a:stretch>
            <a:fillRect/>
          </a:stretch>
        </p:blipFill>
        <p:spPr>
          <a:xfrm>
            <a:off x="1233140" y="1554973"/>
            <a:ext cx="6677025" cy="2714625"/>
          </a:xfrm>
          <a:prstGeom prst="rect">
            <a:avLst/>
          </a:prstGeom>
        </p:spPr>
      </p:pic>
    </p:spTree>
    <p:extLst>
      <p:ext uri="{BB962C8B-B14F-4D97-AF65-F5344CB8AC3E}">
        <p14:creationId xmlns:p14="http://schemas.microsoft.com/office/powerpoint/2010/main" val="1644102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7A3BD-3398-8946-9F36-C99E97CE5E0E}"/>
              </a:ext>
            </a:extLst>
          </p:cNvPr>
          <p:cNvSpPr>
            <a:spLocks noGrp="1"/>
          </p:cNvSpPr>
          <p:nvPr>
            <p:ph type="title"/>
          </p:nvPr>
        </p:nvSpPr>
        <p:spPr/>
        <p:txBody>
          <a:bodyPr/>
          <a:lstStyle/>
          <a:p>
            <a:r>
              <a:rPr lang="de-CH" dirty="0"/>
              <a:t>Challenges </a:t>
            </a:r>
            <a:endParaRPr lang="en-CH" dirty="0"/>
          </a:p>
        </p:txBody>
      </p:sp>
      <p:pic>
        <p:nvPicPr>
          <p:cNvPr id="5" name="Grafik 4">
            <a:extLst>
              <a:ext uri="{FF2B5EF4-FFF2-40B4-BE49-F238E27FC236}">
                <a16:creationId xmlns:a16="http://schemas.microsoft.com/office/drawing/2014/main" id="{744D63B0-E23C-48E3-B11E-B1BFAA65A885}"/>
              </a:ext>
            </a:extLst>
          </p:cNvPr>
          <p:cNvPicPr>
            <a:picLocks noChangeAspect="1"/>
          </p:cNvPicPr>
          <p:nvPr/>
        </p:nvPicPr>
        <p:blipFill>
          <a:blip r:embed="rId2"/>
          <a:stretch>
            <a:fillRect/>
          </a:stretch>
        </p:blipFill>
        <p:spPr>
          <a:xfrm>
            <a:off x="2434195" y="1433404"/>
            <a:ext cx="4376508" cy="3016447"/>
          </a:xfrm>
          <a:prstGeom prst="rect">
            <a:avLst/>
          </a:prstGeom>
        </p:spPr>
      </p:pic>
      <p:sp>
        <p:nvSpPr>
          <p:cNvPr id="3" name="Rechteck 2">
            <a:extLst>
              <a:ext uri="{FF2B5EF4-FFF2-40B4-BE49-F238E27FC236}">
                <a16:creationId xmlns:a16="http://schemas.microsoft.com/office/drawing/2014/main" id="{F051589C-352D-4E91-A1E9-86EF9CFB3EB1}"/>
              </a:ext>
            </a:extLst>
          </p:cNvPr>
          <p:cNvSpPr/>
          <p:nvPr/>
        </p:nvSpPr>
        <p:spPr>
          <a:xfrm>
            <a:off x="3397459" y="3758553"/>
            <a:ext cx="2175709" cy="760052"/>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800"/>
          </a:p>
        </p:txBody>
      </p:sp>
    </p:spTree>
    <p:extLst>
      <p:ext uri="{BB962C8B-B14F-4D97-AF65-F5344CB8AC3E}">
        <p14:creationId xmlns:p14="http://schemas.microsoft.com/office/powerpoint/2010/main" val="3429260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7A3BD-3398-8946-9F36-C99E97CE5E0E}"/>
              </a:ext>
            </a:extLst>
          </p:cNvPr>
          <p:cNvSpPr>
            <a:spLocks noGrp="1"/>
          </p:cNvSpPr>
          <p:nvPr>
            <p:ph type="title"/>
          </p:nvPr>
        </p:nvSpPr>
        <p:spPr/>
        <p:txBody>
          <a:bodyPr/>
          <a:lstStyle/>
          <a:p>
            <a:r>
              <a:rPr lang="de-CH" dirty="0"/>
              <a:t>Challenges </a:t>
            </a:r>
            <a:endParaRPr lang="en-CH" dirty="0"/>
          </a:p>
        </p:txBody>
      </p:sp>
      <p:pic>
        <p:nvPicPr>
          <p:cNvPr id="7" name="Grafik 6">
            <a:extLst>
              <a:ext uri="{FF2B5EF4-FFF2-40B4-BE49-F238E27FC236}">
                <a16:creationId xmlns:a16="http://schemas.microsoft.com/office/drawing/2014/main" id="{A918B868-B9BC-44DD-A4A2-DFCC2EE4050F}"/>
              </a:ext>
            </a:extLst>
          </p:cNvPr>
          <p:cNvPicPr>
            <a:picLocks noChangeAspect="1"/>
          </p:cNvPicPr>
          <p:nvPr/>
        </p:nvPicPr>
        <p:blipFill>
          <a:blip r:embed="rId2"/>
          <a:stretch>
            <a:fillRect/>
          </a:stretch>
        </p:blipFill>
        <p:spPr>
          <a:xfrm>
            <a:off x="2875630" y="1560226"/>
            <a:ext cx="3666566" cy="2880363"/>
          </a:xfrm>
          <a:prstGeom prst="rect">
            <a:avLst/>
          </a:prstGeom>
        </p:spPr>
      </p:pic>
    </p:spTree>
    <p:extLst>
      <p:ext uri="{BB962C8B-B14F-4D97-AF65-F5344CB8AC3E}">
        <p14:creationId xmlns:p14="http://schemas.microsoft.com/office/powerpoint/2010/main" val="2941366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30EF3-7D11-674F-9566-C1B4C0AAEF7A}"/>
              </a:ext>
            </a:extLst>
          </p:cNvPr>
          <p:cNvSpPr>
            <a:spLocks noGrp="1"/>
          </p:cNvSpPr>
          <p:nvPr>
            <p:ph type="title"/>
          </p:nvPr>
        </p:nvSpPr>
        <p:spPr/>
        <p:txBody>
          <a:bodyPr/>
          <a:lstStyle/>
          <a:p>
            <a:r>
              <a:rPr lang="en-CH" sz="2800">
                <a:latin typeface="Arial" panose="020B0604020202020204" pitchFamily="34" charset="0"/>
                <a:cs typeface="Arial" panose="020B0604020202020204" pitchFamily="34" charset="0"/>
              </a:rPr>
              <a:t>Testing und validation dataset</a:t>
            </a:r>
          </a:p>
        </p:txBody>
      </p:sp>
      <p:sp>
        <p:nvSpPr>
          <p:cNvPr id="3" name="Content Placeholder 2">
            <a:extLst>
              <a:ext uri="{FF2B5EF4-FFF2-40B4-BE49-F238E27FC236}">
                <a16:creationId xmlns:a16="http://schemas.microsoft.com/office/drawing/2014/main" id="{ECCE9ABF-2CC6-A442-9727-58EBCA51C90D}"/>
              </a:ext>
            </a:extLst>
          </p:cNvPr>
          <p:cNvSpPr>
            <a:spLocks noGrp="1"/>
          </p:cNvSpPr>
          <p:nvPr>
            <p:ph idx="1"/>
          </p:nvPr>
        </p:nvSpPr>
        <p:spPr/>
        <p:txBody>
          <a:bodyPr/>
          <a:lstStyle/>
          <a:p>
            <a:r>
              <a:rPr lang="en-GB" sz="2400">
                <a:latin typeface="Arial" panose="020B0604020202020204" pitchFamily="34" charset="0"/>
                <a:cs typeface="Arial" panose="020B0604020202020204" pitchFamily="34" charset="0"/>
              </a:rPr>
              <a:t>We had no test or validation data set.</a:t>
            </a:r>
          </a:p>
          <a:p>
            <a:r>
              <a:rPr lang="en-GB" sz="2400">
                <a:latin typeface="Arial" panose="020B0604020202020204" pitchFamily="34" charset="0"/>
                <a:cs typeface="Arial" panose="020B0604020202020204" pitchFamily="34" charset="0"/>
              </a:rPr>
              <a:t>We classified (without bounding boxes) approximately 1000 random bills.</a:t>
            </a:r>
          </a:p>
          <a:p>
            <a:r>
              <a:rPr lang="en-GB" sz="2400">
                <a:latin typeface="Arial" panose="020B0604020202020204" pitchFamily="34" charset="0"/>
                <a:cs typeface="Arial" panose="020B0604020202020204" pitchFamily="34" charset="0"/>
              </a:rPr>
              <a:t>We evaluated the performance of these 1000 invoices assuming that the metrics evaluated for the 1000 invoices would be close to those of the entire data set (sample vs. population) </a:t>
            </a:r>
          </a:p>
          <a:p>
            <a:r>
              <a:rPr lang="en-GB" sz="2400">
                <a:latin typeface="Arial" panose="020B0604020202020204" pitchFamily="34" charset="0"/>
                <a:cs typeface="Arial" panose="020B0604020202020204" pitchFamily="34" charset="0"/>
              </a:rPr>
              <a:t>In addition, we manually checked 200 more invoices</a:t>
            </a:r>
          </a:p>
        </p:txBody>
      </p:sp>
    </p:spTree>
    <p:extLst>
      <p:ext uri="{BB962C8B-B14F-4D97-AF65-F5344CB8AC3E}">
        <p14:creationId xmlns:p14="http://schemas.microsoft.com/office/powerpoint/2010/main" val="3202334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7A3BD-3398-8946-9F36-C99E97CE5E0E}"/>
              </a:ext>
            </a:extLst>
          </p:cNvPr>
          <p:cNvSpPr>
            <a:spLocks noGrp="1"/>
          </p:cNvSpPr>
          <p:nvPr>
            <p:ph type="title"/>
          </p:nvPr>
        </p:nvSpPr>
        <p:spPr/>
        <p:txBody>
          <a:bodyPr/>
          <a:lstStyle/>
          <a:p>
            <a:r>
              <a:rPr lang="de-CH" dirty="0"/>
              <a:t>Results</a:t>
            </a:r>
            <a:endParaRPr lang="en-CH"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C261D5C-35AD-A648-9395-109688F6AE68}"/>
                  </a:ext>
                </a:extLst>
              </p:cNvPr>
              <p:cNvSpPr txBox="1"/>
              <p:nvPr/>
            </p:nvSpPr>
            <p:spPr>
              <a:xfrm>
                <a:off x="424454" y="2243186"/>
                <a:ext cx="8291147" cy="1938992"/>
              </a:xfrm>
              <a:prstGeom prst="rect">
                <a:avLst/>
              </a:prstGeom>
              <a:noFill/>
            </p:spPr>
            <p:txBody>
              <a:bodyPr wrap="square" rtlCol="0">
                <a:spAutoFit/>
              </a:bodyPr>
              <a:lstStyle/>
              <a:p>
                <a:pPr algn="ctr"/>
                <a:r>
                  <a:rPr lang="de-CH" sz="3000" dirty="0"/>
                  <a:t>Trianing Time: ca. 6 Hours.</a:t>
                </a:r>
              </a:p>
              <a:p>
                <a:pPr algn="ctr"/>
                <a:endParaRPr lang="de-CH" sz="3000" dirty="0"/>
              </a:p>
              <a:p>
                <a:pPr algn="ctr"/>
                <a:r>
                  <a:rPr lang="de-CH" sz="3000" dirty="0" err="1"/>
                  <a:t>Accuracy</a:t>
                </a:r>
                <a:r>
                  <a:rPr lang="de-CH" sz="3000" dirty="0"/>
                  <a:t> </a:t>
                </a:r>
                <a14:m>
                  <m:oMath xmlns:m="http://schemas.openxmlformats.org/officeDocument/2006/math">
                    <m:r>
                      <a:rPr lang="de-CH" sz="3000" i="1">
                        <a:latin typeface="Cambria Math" panose="02040503050406030204" pitchFamily="18" charset="0"/>
                      </a:rPr>
                      <m:t>≈99 %</m:t>
                    </m:r>
                  </m:oMath>
                </a14:m>
                <a:r>
                  <a:rPr lang="fr-CH" sz="3000" dirty="0"/>
                  <a:t> (With 320x320 pixels resolution)</a:t>
                </a:r>
                <a:endParaRPr lang="en-CH" sz="3000" dirty="0"/>
              </a:p>
            </p:txBody>
          </p:sp>
        </mc:Choice>
        <mc:Fallback xmlns="">
          <p:sp>
            <p:nvSpPr>
              <p:cNvPr id="7" name="TextBox 6">
                <a:extLst>
                  <a:ext uri="{FF2B5EF4-FFF2-40B4-BE49-F238E27FC236}">
                    <a16:creationId xmlns:a16="http://schemas.microsoft.com/office/drawing/2014/main" id="{9C261D5C-35AD-A648-9395-109688F6AE68}"/>
                  </a:ext>
                </a:extLst>
              </p:cNvPr>
              <p:cNvSpPr txBox="1">
                <a:spLocks noRot="1" noChangeAspect="1" noMove="1" noResize="1" noEditPoints="1" noAdjustHandles="1" noChangeArrowheads="1" noChangeShapeType="1" noTextEdit="1"/>
              </p:cNvSpPr>
              <p:nvPr/>
            </p:nvSpPr>
            <p:spPr>
              <a:xfrm>
                <a:off x="424454" y="2243186"/>
                <a:ext cx="8291147" cy="1938992"/>
              </a:xfrm>
              <a:prstGeom prst="rect">
                <a:avLst/>
              </a:prstGeom>
              <a:blipFill>
                <a:blip r:embed="rId2"/>
                <a:stretch>
                  <a:fillRect t="-3896" b="-8442"/>
                </a:stretch>
              </a:blipFill>
            </p:spPr>
            <p:txBody>
              <a:bodyPr/>
              <a:lstStyle/>
              <a:p>
                <a:r>
                  <a:rPr lang="en-CH">
                    <a:noFill/>
                  </a:rPr>
                  <a:t> </a:t>
                </a:r>
              </a:p>
            </p:txBody>
          </p:sp>
        </mc:Fallback>
      </mc:AlternateContent>
    </p:spTree>
    <p:extLst>
      <p:ext uri="{BB962C8B-B14F-4D97-AF65-F5344CB8AC3E}">
        <p14:creationId xmlns:p14="http://schemas.microsoft.com/office/powerpoint/2010/main" val="3508000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BE47AC9-F9C8-1D4F-8B7C-0B73E796AFDA}"/>
              </a:ext>
            </a:extLst>
          </p:cNvPr>
          <p:cNvSpPr>
            <a:spLocks noGrp="1"/>
          </p:cNvSpPr>
          <p:nvPr>
            <p:ph type="ftr" sz="quarter" idx="11"/>
          </p:nvPr>
        </p:nvSpPr>
        <p:spPr>
          <a:xfrm>
            <a:off x="467917" y="4898011"/>
            <a:ext cx="4104083" cy="108012"/>
          </a:xfrm>
        </p:spPr>
        <p:txBody>
          <a:bodyPr/>
          <a:lstStyle/>
          <a:p>
            <a:r>
              <a:rPr lang="de-DE"/>
              <a:t>AI - When machines are smarter and companies are dumber - Dr. Umberto Michelucci</a:t>
            </a:r>
            <a:endParaRPr lang="de-CH"/>
          </a:p>
        </p:txBody>
      </p:sp>
      <p:sp>
        <p:nvSpPr>
          <p:cNvPr id="4" name="Slide Number Placeholder 3">
            <a:extLst>
              <a:ext uri="{FF2B5EF4-FFF2-40B4-BE49-F238E27FC236}">
                <a16:creationId xmlns:a16="http://schemas.microsoft.com/office/drawing/2014/main" id="{AA20DF0F-9671-9D4E-99D9-1C85A9840FDD}"/>
              </a:ext>
            </a:extLst>
          </p:cNvPr>
          <p:cNvSpPr>
            <a:spLocks noGrp="1"/>
          </p:cNvSpPr>
          <p:nvPr>
            <p:ph type="sldNum" sz="quarter" idx="12"/>
          </p:nvPr>
        </p:nvSpPr>
        <p:spPr>
          <a:xfrm>
            <a:off x="234156" y="4898011"/>
            <a:ext cx="178145" cy="108012"/>
          </a:xfrm>
        </p:spPr>
        <p:txBody>
          <a:bodyPr/>
          <a:lstStyle/>
          <a:p>
            <a:fld id="{442AD375-037F-43D0-B059-5172DA06796A}" type="slidenum">
              <a:rPr lang="de-CH" smtClean="0"/>
              <a:pPr/>
              <a:t>48</a:t>
            </a:fld>
            <a:endParaRPr lang="de-CH"/>
          </a:p>
        </p:txBody>
      </p:sp>
      <p:sp>
        <p:nvSpPr>
          <p:cNvPr id="44" name="Inhaltsplatzhalter 1">
            <a:extLst>
              <a:ext uri="{FF2B5EF4-FFF2-40B4-BE49-F238E27FC236}">
                <a16:creationId xmlns:a16="http://schemas.microsoft.com/office/drawing/2014/main" id="{7733A348-3AA9-8E4F-9D9C-21C0F45CA724}"/>
              </a:ext>
            </a:extLst>
          </p:cNvPr>
          <p:cNvSpPr>
            <a:spLocks noGrp="1"/>
          </p:cNvSpPr>
          <p:nvPr>
            <p:ph idx="1"/>
          </p:nvPr>
        </p:nvSpPr>
        <p:spPr>
          <a:xfrm>
            <a:off x="647462" y="848138"/>
            <a:ext cx="8028623" cy="553118"/>
          </a:xfrm>
        </p:spPr>
        <p:txBody>
          <a:bodyPr/>
          <a:lstStyle/>
          <a:p>
            <a:r>
              <a:rPr lang="de-CH"/>
              <a:t>Identify invoices coming from specific companies to optimize contracts with them and save money.</a:t>
            </a:r>
          </a:p>
          <a:p>
            <a:r>
              <a:rPr lang="de-CH" sz="2000"/>
              <a:t>Data: </a:t>
            </a:r>
            <a:r>
              <a:rPr lang="de-CH" sz="2000" b="1"/>
              <a:t>16’207 Bills </a:t>
            </a:r>
            <a:r>
              <a:rPr lang="de-CH" sz="2000"/>
              <a:t>(PDF Format);  </a:t>
            </a:r>
            <a:r>
              <a:rPr lang="de-CH" sz="2000" b="1"/>
              <a:t>3.3 </a:t>
            </a:r>
            <a:r>
              <a:rPr lang="de-CH" sz="2000" b="1" err="1"/>
              <a:t>Gb</a:t>
            </a:r>
            <a:endParaRPr lang="de-CH" sz="2000" b="1"/>
          </a:p>
        </p:txBody>
      </p:sp>
      <p:sp>
        <p:nvSpPr>
          <p:cNvPr id="45" name="Datumsplatzhalter 2">
            <a:extLst>
              <a:ext uri="{FF2B5EF4-FFF2-40B4-BE49-F238E27FC236}">
                <a16:creationId xmlns:a16="http://schemas.microsoft.com/office/drawing/2014/main" id="{B13085E5-B2A0-5940-BE3F-D4B1EA763696}"/>
              </a:ext>
            </a:extLst>
          </p:cNvPr>
          <p:cNvSpPr>
            <a:spLocks noGrp="1"/>
          </p:cNvSpPr>
          <p:nvPr>
            <p:ph type="dt" sz="half" idx="10"/>
          </p:nvPr>
        </p:nvSpPr>
        <p:spPr>
          <a:xfrm>
            <a:off x="6311901" y="6426405"/>
            <a:ext cx="2848828" cy="144016"/>
          </a:xfrm>
        </p:spPr>
        <p:txBody>
          <a:bodyPr/>
          <a:lstStyle/>
          <a:p>
            <a:fld id="{2740E7FE-3333-45B6-8BA6-29D593B8BC13}" type="datetime1">
              <a:rPr lang="de-CH" smtClean="0"/>
              <a:t>23.05.22</a:t>
            </a:fld>
            <a:endParaRPr lang="de-CH"/>
          </a:p>
        </p:txBody>
      </p:sp>
      <p:sp>
        <p:nvSpPr>
          <p:cNvPr id="46" name="Fußzeilenplatzhalter 3">
            <a:extLst>
              <a:ext uri="{FF2B5EF4-FFF2-40B4-BE49-F238E27FC236}">
                <a16:creationId xmlns:a16="http://schemas.microsoft.com/office/drawing/2014/main" id="{E53C1CFD-8193-E040-8BE2-45CA744A7B95}"/>
              </a:ext>
            </a:extLst>
          </p:cNvPr>
          <p:cNvSpPr txBox="1">
            <a:spLocks/>
          </p:cNvSpPr>
          <p:nvPr/>
        </p:nvSpPr>
        <p:spPr>
          <a:xfrm>
            <a:off x="623888" y="6426405"/>
            <a:ext cx="5472111" cy="144016"/>
          </a:xfrm>
          <a:prstGeom prst="rect">
            <a:avLst/>
          </a:prstGeom>
        </p:spPr>
        <p:txBody>
          <a:bodyPr vert="horz" lIns="0" tIns="0" rIns="0" bIns="0" rtlCol="0" anchor="t" anchorCtr="0"/>
          <a:lstStyle>
            <a:defPPr>
              <a:defRPr lang="de-DE"/>
            </a:defPPr>
            <a:lvl1pPr marL="0" algn="l" defTabSz="685800" rtl="0" eaLnBrk="1" latinLnBrk="0" hangingPunct="1">
              <a:defRPr sz="800" kern="1200">
                <a:solidFill>
                  <a:schemeClr val="accent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it-IT"/>
              <a:t>AI CoE Strategie und Ziele 2020 - Update Sept. 2020 - Umberto Michelucci</a:t>
            </a:r>
            <a:endParaRPr lang="de-CH"/>
          </a:p>
        </p:txBody>
      </p:sp>
      <p:sp>
        <p:nvSpPr>
          <p:cNvPr id="47" name="Foliennummernplatzhalter 4">
            <a:extLst>
              <a:ext uri="{FF2B5EF4-FFF2-40B4-BE49-F238E27FC236}">
                <a16:creationId xmlns:a16="http://schemas.microsoft.com/office/drawing/2014/main" id="{589D98FB-5E0B-E942-BCC6-FE9E1F4C3857}"/>
              </a:ext>
            </a:extLst>
          </p:cNvPr>
          <p:cNvSpPr txBox="1">
            <a:spLocks/>
          </p:cNvSpPr>
          <p:nvPr/>
        </p:nvSpPr>
        <p:spPr>
          <a:xfrm>
            <a:off x="323229" y="6426405"/>
            <a:ext cx="237527" cy="144016"/>
          </a:xfrm>
          <a:prstGeom prst="rect">
            <a:avLst/>
          </a:prstGeom>
        </p:spPr>
        <p:txBody>
          <a:bodyPr vert="horz" lIns="0" tIns="0" rIns="0" bIns="0" rtlCol="0" anchor="t" anchorCtr="0"/>
          <a:lstStyle>
            <a:defPPr>
              <a:defRPr lang="de-DE"/>
            </a:defPPr>
            <a:lvl1pPr marL="0" algn="l" defTabSz="685800" rtl="0" eaLnBrk="1" latinLnBrk="0" hangingPunct="1">
              <a:defRPr sz="800" b="1" kern="1200">
                <a:solidFill>
                  <a:schemeClr val="accent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442AD375-037F-43D0-B059-5172DA06796A}" type="slidenum">
              <a:rPr lang="de-CH" smtClean="0"/>
              <a:pPr/>
              <a:t>48</a:t>
            </a:fld>
            <a:endParaRPr lang="de-CH"/>
          </a:p>
        </p:txBody>
      </p:sp>
      <p:sp>
        <p:nvSpPr>
          <p:cNvPr id="48" name="Titel 5">
            <a:extLst>
              <a:ext uri="{FF2B5EF4-FFF2-40B4-BE49-F238E27FC236}">
                <a16:creationId xmlns:a16="http://schemas.microsoft.com/office/drawing/2014/main" id="{2EB80928-3E57-5E4D-A376-C4661EAE780E}"/>
              </a:ext>
            </a:extLst>
          </p:cNvPr>
          <p:cNvSpPr txBox="1">
            <a:spLocks/>
          </p:cNvSpPr>
          <p:nvPr/>
        </p:nvSpPr>
        <p:spPr>
          <a:xfrm>
            <a:off x="623390" y="303449"/>
            <a:ext cx="8052695" cy="666478"/>
          </a:xfrm>
          <a:prstGeom prst="rect">
            <a:avLst/>
          </a:prstGeom>
        </p:spPr>
        <p:txBody>
          <a:bodyPr vert="horz" lIns="0" tIns="0" rIns="0" bIns="0" rtlCol="0" anchor="t">
            <a:noAutofit/>
          </a:bodyPr>
          <a:lstStyle>
            <a:lvl1pPr algn="l" defTabSz="685800" rtl="0" eaLnBrk="1" latinLnBrk="0" hangingPunct="1">
              <a:lnSpc>
                <a:spcPct val="100000"/>
              </a:lnSpc>
              <a:spcBef>
                <a:spcPct val="0"/>
              </a:spcBef>
              <a:buNone/>
              <a:defRPr sz="2200" b="1" kern="1200">
                <a:solidFill>
                  <a:schemeClr val="accent1"/>
                </a:solidFill>
                <a:latin typeface="+mj-lt"/>
                <a:ea typeface="+mj-ea"/>
                <a:cs typeface="+mj-cs"/>
              </a:defRPr>
            </a:lvl1pPr>
          </a:lstStyle>
          <a:p>
            <a:r>
              <a:rPr lang="de-CH"/>
              <a:t>Logo Extraction for KEI (Einkaufsanalytik)</a:t>
            </a:r>
          </a:p>
        </p:txBody>
      </p:sp>
      <p:pic>
        <p:nvPicPr>
          <p:cNvPr id="49" name="Grafik 7">
            <a:extLst>
              <a:ext uri="{FF2B5EF4-FFF2-40B4-BE49-F238E27FC236}">
                <a16:creationId xmlns:a16="http://schemas.microsoft.com/office/drawing/2014/main" id="{ED12E1D8-4B81-A048-81FF-394DBFC36B54}"/>
              </a:ext>
            </a:extLst>
          </p:cNvPr>
          <p:cNvPicPr>
            <a:picLocks noChangeAspect="1"/>
          </p:cNvPicPr>
          <p:nvPr/>
        </p:nvPicPr>
        <p:blipFill>
          <a:blip r:embed="rId2"/>
          <a:stretch>
            <a:fillRect/>
          </a:stretch>
        </p:blipFill>
        <p:spPr>
          <a:xfrm>
            <a:off x="480271" y="1646528"/>
            <a:ext cx="5831630" cy="3028490"/>
          </a:xfrm>
          <a:prstGeom prst="rect">
            <a:avLst/>
          </a:prstGeom>
        </p:spPr>
      </p:pic>
      <p:sp>
        <p:nvSpPr>
          <p:cNvPr id="50" name="Rechteck 8">
            <a:extLst>
              <a:ext uri="{FF2B5EF4-FFF2-40B4-BE49-F238E27FC236}">
                <a16:creationId xmlns:a16="http://schemas.microsoft.com/office/drawing/2014/main" id="{F71A224B-6A21-DA40-90BD-EC6F635B8993}"/>
              </a:ext>
            </a:extLst>
          </p:cNvPr>
          <p:cNvSpPr/>
          <p:nvPr/>
        </p:nvSpPr>
        <p:spPr>
          <a:xfrm>
            <a:off x="647462" y="1666447"/>
            <a:ext cx="1576130" cy="10382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b="1" err="1"/>
          </a:p>
        </p:txBody>
      </p:sp>
      <p:cxnSp>
        <p:nvCxnSpPr>
          <p:cNvPr id="51" name="Gerade Verbindung mit Pfeil 10">
            <a:extLst>
              <a:ext uri="{FF2B5EF4-FFF2-40B4-BE49-F238E27FC236}">
                <a16:creationId xmlns:a16="http://schemas.microsoft.com/office/drawing/2014/main" id="{A49E1552-200F-BA4A-A182-9D9F3B83F1C5}"/>
              </a:ext>
            </a:extLst>
          </p:cNvPr>
          <p:cNvCxnSpPr>
            <a:cxnSpLocks/>
            <a:stCxn id="50" idx="3"/>
          </p:cNvCxnSpPr>
          <p:nvPr/>
        </p:nvCxnSpPr>
        <p:spPr>
          <a:xfrm flipV="1">
            <a:off x="2223592" y="2014421"/>
            <a:ext cx="4088309" cy="17116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feld 14">
            <a:extLst>
              <a:ext uri="{FF2B5EF4-FFF2-40B4-BE49-F238E27FC236}">
                <a16:creationId xmlns:a16="http://schemas.microsoft.com/office/drawing/2014/main" id="{DA5FB7CE-53C5-BB40-B388-62C354299205}"/>
              </a:ext>
            </a:extLst>
          </p:cNvPr>
          <p:cNvSpPr txBox="1"/>
          <p:nvPr/>
        </p:nvSpPr>
        <p:spPr>
          <a:xfrm>
            <a:off x="7429486" y="3775331"/>
            <a:ext cx="1731243" cy="276999"/>
          </a:xfrm>
          <a:prstGeom prst="rect">
            <a:avLst/>
          </a:prstGeom>
          <a:noFill/>
        </p:spPr>
        <p:txBody>
          <a:bodyPr wrap="none" lIns="0" tIns="0" rIns="0" bIns="0" rtlCol="0">
            <a:spAutoFit/>
          </a:bodyPr>
          <a:lstStyle/>
          <a:p>
            <a:r>
              <a:rPr lang="de-CH"/>
              <a:t>Firma: Medtronic</a:t>
            </a:r>
          </a:p>
        </p:txBody>
      </p:sp>
      <p:pic>
        <p:nvPicPr>
          <p:cNvPr id="53" name="Picture 2" descr="Making Deep Neural Networks Transparent - Munich Center for Technology in  Society">
            <a:extLst>
              <a:ext uri="{FF2B5EF4-FFF2-40B4-BE49-F238E27FC236}">
                <a16:creationId xmlns:a16="http://schemas.microsoft.com/office/drawing/2014/main" id="{E4999915-5289-F947-811A-AE3EFF2DF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2731" y="1420695"/>
            <a:ext cx="1762485" cy="1187451"/>
          </a:xfrm>
          <a:prstGeom prst="rect">
            <a:avLst/>
          </a:prstGeom>
          <a:noFill/>
          <a:extLst>
            <a:ext uri="{909E8E84-426E-40DD-AFC4-6F175D3DCCD1}">
              <a14:hiddenFill xmlns:a14="http://schemas.microsoft.com/office/drawing/2010/main">
                <a:solidFill>
                  <a:srgbClr val="FFFFFF"/>
                </a:solidFill>
              </a14:hiddenFill>
            </a:ext>
          </a:extLst>
        </p:spPr>
      </p:pic>
      <p:sp>
        <p:nvSpPr>
          <p:cNvPr id="54" name="Textfeld 15">
            <a:extLst>
              <a:ext uri="{FF2B5EF4-FFF2-40B4-BE49-F238E27FC236}">
                <a16:creationId xmlns:a16="http://schemas.microsoft.com/office/drawing/2014/main" id="{BF0CA63B-4465-6244-B367-0407D3FA97BA}"/>
              </a:ext>
            </a:extLst>
          </p:cNvPr>
          <p:cNvSpPr txBox="1"/>
          <p:nvPr/>
        </p:nvSpPr>
        <p:spPr>
          <a:xfrm>
            <a:off x="7109369" y="2663952"/>
            <a:ext cx="1971694" cy="623248"/>
          </a:xfrm>
          <a:prstGeom prst="rect">
            <a:avLst/>
          </a:prstGeom>
          <a:noFill/>
        </p:spPr>
        <p:txBody>
          <a:bodyPr wrap="none" lIns="0" tIns="0" rIns="0" bIns="0" rtlCol="0">
            <a:spAutoFit/>
          </a:bodyPr>
          <a:lstStyle/>
          <a:p>
            <a:pPr algn="ctr"/>
            <a:r>
              <a:rPr lang="de-CH"/>
              <a:t>Logo Extraction with </a:t>
            </a:r>
          </a:p>
          <a:p>
            <a:pPr algn="ctr"/>
            <a:r>
              <a:rPr lang="de-CH"/>
              <a:t>neural networks with</a:t>
            </a:r>
          </a:p>
          <a:p>
            <a:pPr algn="ctr"/>
            <a:r>
              <a:rPr lang="de-CH"/>
              <a:t>ca. 4’000’000 Parameters</a:t>
            </a:r>
          </a:p>
        </p:txBody>
      </p:sp>
      <p:cxnSp>
        <p:nvCxnSpPr>
          <p:cNvPr id="55" name="Gerade Verbindung mit Pfeil 18">
            <a:extLst>
              <a:ext uri="{FF2B5EF4-FFF2-40B4-BE49-F238E27FC236}">
                <a16:creationId xmlns:a16="http://schemas.microsoft.com/office/drawing/2014/main" id="{3E8CE9B3-FB33-4746-B784-D56A7A38C0BE}"/>
              </a:ext>
            </a:extLst>
          </p:cNvPr>
          <p:cNvCxnSpPr>
            <a:cxnSpLocks/>
          </p:cNvCxnSpPr>
          <p:nvPr/>
        </p:nvCxnSpPr>
        <p:spPr>
          <a:xfrm>
            <a:off x="8078496" y="3373305"/>
            <a:ext cx="0" cy="32167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Rechteck 19">
            <a:extLst>
              <a:ext uri="{FF2B5EF4-FFF2-40B4-BE49-F238E27FC236}">
                <a16:creationId xmlns:a16="http://schemas.microsoft.com/office/drawing/2014/main" id="{8B1D8B71-1877-1A41-AC37-00E748DA155D}"/>
              </a:ext>
            </a:extLst>
          </p:cNvPr>
          <p:cNvSpPr/>
          <p:nvPr/>
        </p:nvSpPr>
        <p:spPr>
          <a:xfrm>
            <a:off x="1360827" y="3853182"/>
            <a:ext cx="954505" cy="3056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b="1" err="1"/>
          </a:p>
        </p:txBody>
      </p:sp>
      <p:sp>
        <p:nvSpPr>
          <p:cNvPr id="57" name="Rechteck 20">
            <a:extLst>
              <a:ext uri="{FF2B5EF4-FFF2-40B4-BE49-F238E27FC236}">
                <a16:creationId xmlns:a16="http://schemas.microsoft.com/office/drawing/2014/main" id="{4136C934-0DC4-4E43-B510-1C94DD1A7B7D}"/>
              </a:ext>
            </a:extLst>
          </p:cNvPr>
          <p:cNvSpPr/>
          <p:nvPr/>
        </p:nvSpPr>
        <p:spPr>
          <a:xfrm>
            <a:off x="4497058" y="4520614"/>
            <a:ext cx="954505" cy="3056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b="1" err="1"/>
          </a:p>
        </p:txBody>
      </p:sp>
      <p:sp>
        <p:nvSpPr>
          <p:cNvPr id="58" name="Rechteck 22">
            <a:extLst>
              <a:ext uri="{FF2B5EF4-FFF2-40B4-BE49-F238E27FC236}">
                <a16:creationId xmlns:a16="http://schemas.microsoft.com/office/drawing/2014/main" id="{8F8A4692-7156-3745-9462-AF120CFC89E4}"/>
              </a:ext>
            </a:extLst>
          </p:cNvPr>
          <p:cNvSpPr/>
          <p:nvPr/>
        </p:nvSpPr>
        <p:spPr>
          <a:xfrm>
            <a:off x="4966289" y="3694979"/>
            <a:ext cx="477253" cy="1421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b="1" err="1"/>
          </a:p>
        </p:txBody>
      </p:sp>
      <p:sp>
        <p:nvSpPr>
          <p:cNvPr id="59" name="Rechteck 24">
            <a:extLst>
              <a:ext uri="{FF2B5EF4-FFF2-40B4-BE49-F238E27FC236}">
                <a16:creationId xmlns:a16="http://schemas.microsoft.com/office/drawing/2014/main" id="{7597A3F9-B022-834F-8AD9-11D982BFC1B6}"/>
              </a:ext>
            </a:extLst>
          </p:cNvPr>
          <p:cNvSpPr/>
          <p:nvPr/>
        </p:nvSpPr>
        <p:spPr>
          <a:xfrm>
            <a:off x="5062541" y="3352942"/>
            <a:ext cx="645696" cy="136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b="1" err="1"/>
          </a:p>
        </p:txBody>
      </p:sp>
      <p:pic>
        <p:nvPicPr>
          <p:cNvPr id="60" name="Picture 4" descr="TensorFlow">
            <a:extLst>
              <a:ext uri="{FF2B5EF4-FFF2-40B4-BE49-F238E27FC236}">
                <a16:creationId xmlns:a16="http://schemas.microsoft.com/office/drawing/2014/main" id="{DF4EF363-064E-164F-BA08-AC703AB09BD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68392" y="1495409"/>
            <a:ext cx="1856291" cy="1044164"/>
          </a:xfrm>
          <a:prstGeom prst="rect">
            <a:avLst/>
          </a:prstGeom>
          <a:noFill/>
          <a:extLst>
            <a:ext uri="{909E8E84-426E-40DD-AFC4-6F175D3DCCD1}">
              <a14:hiddenFill xmlns:a14="http://schemas.microsoft.com/office/drawing/2010/main">
                <a:solidFill>
                  <a:srgbClr val="FFFFFF"/>
                </a:solidFill>
              </a14:hiddenFill>
            </a:ext>
          </a:extLst>
        </p:spPr>
      </p:pic>
      <p:sp>
        <p:nvSpPr>
          <p:cNvPr id="65" name="Rechteck 24">
            <a:extLst>
              <a:ext uri="{FF2B5EF4-FFF2-40B4-BE49-F238E27FC236}">
                <a16:creationId xmlns:a16="http://schemas.microsoft.com/office/drawing/2014/main" id="{EAD7424C-8245-224A-AC15-956C1991FDA7}"/>
              </a:ext>
            </a:extLst>
          </p:cNvPr>
          <p:cNvSpPr/>
          <p:nvPr/>
        </p:nvSpPr>
        <p:spPr>
          <a:xfrm>
            <a:off x="4174210" y="2838834"/>
            <a:ext cx="645696" cy="136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b="1" err="1"/>
          </a:p>
        </p:txBody>
      </p:sp>
      <p:sp>
        <p:nvSpPr>
          <p:cNvPr id="66" name="Rechteck 24">
            <a:extLst>
              <a:ext uri="{FF2B5EF4-FFF2-40B4-BE49-F238E27FC236}">
                <a16:creationId xmlns:a16="http://schemas.microsoft.com/office/drawing/2014/main" id="{A74D04B2-15DB-0141-A683-C1E1C746AC81}"/>
              </a:ext>
            </a:extLst>
          </p:cNvPr>
          <p:cNvSpPr/>
          <p:nvPr/>
        </p:nvSpPr>
        <p:spPr>
          <a:xfrm>
            <a:off x="4307341" y="2966940"/>
            <a:ext cx="645696" cy="136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b="1" err="1"/>
          </a:p>
        </p:txBody>
      </p:sp>
      <p:sp>
        <p:nvSpPr>
          <p:cNvPr id="67" name="Rechteck 24">
            <a:extLst>
              <a:ext uri="{FF2B5EF4-FFF2-40B4-BE49-F238E27FC236}">
                <a16:creationId xmlns:a16="http://schemas.microsoft.com/office/drawing/2014/main" id="{5621F54F-7ABE-F144-831B-37FAC589399F}"/>
              </a:ext>
            </a:extLst>
          </p:cNvPr>
          <p:cNvSpPr/>
          <p:nvPr/>
        </p:nvSpPr>
        <p:spPr>
          <a:xfrm>
            <a:off x="4070320" y="3155088"/>
            <a:ext cx="645696" cy="136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b="1" err="1"/>
          </a:p>
        </p:txBody>
      </p:sp>
      <p:sp>
        <p:nvSpPr>
          <p:cNvPr id="68" name="Rechteck 19">
            <a:extLst>
              <a:ext uri="{FF2B5EF4-FFF2-40B4-BE49-F238E27FC236}">
                <a16:creationId xmlns:a16="http://schemas.microsoft.com/office/drawing/2014/main" id="{DA6294AE-4540-E841-9A53-47E99DBA15D8}"/>
              </a:ext>
            </a:extLst>
          </p:cNvPr>
          <p:cNvSpPr/>
          <p:nvPr/>
        </p:nvSpPr>
        <p:spPr>
          <a:xfrm>
            <a:off x="962049" y="3024055"/>
            <a:ext cx="954505" cy="7512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b="1" err="1"/>
          </a:p>
        </p:txBody>
      </p:sp>
      <p:sp>
        <p:nvSpPr>
          <p:cNvPr id="69" name="Rechteck 19">
            <a:extLst>
              <a:ext uri="{FF2B5EF4-FFF2-40B4-BE49-F238E27FC236}">
                <a16:creationId xmlns:a16="http://schemas.microsoft.com/office/drawing/2014/main" id="{495930B4-7C65-FB41-ACE0-2FF3AD3A58E9}"/>
              </a:ext>
            </a:extLst>
          </p:cNvPr>
          <p:cNvSpPr/>
          <p:nvPr/>
        </p:nvSpPr>
        <p:spPr>
          <a:xfrm>
            <a:off x="3661893" y="3697572"/>
            <a:ext cx="954505" cy="563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b="1" err="1"/>
          </a:p>
        </p:txBody>
      </p:sp>
    </p:spTree>
    <p:extLst>
      <p:ext uri="{BB962C8B-B14F-4D97-AF65-F5344CB8AC3E}">
        <p14:creationId xmlns:p14="http://schemas.microsoft.com/office/powerpoint/2010/main" val="1379469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DE46E1-7FCF-41FE-A8A1-E3F36BABD45C}"/>
              </a:ext>
            </a:extLst>
          </p:cNvPr>
          <p:cNvSpPr>
            <a:spLocks noGrp="1"/>
          </p:cNvSpPr>
          <p:nvPr>
            <p:ph type="title"/>
          </p:nvPr>
        </p:nvSpPr>
        <p:spPr/>
        <p:txBody>
          <a:bodyPr/>
          <a:lstStyle/>
          <a:p>
            <a:r>
              <a:rPr lang="de-CH" dirty="0"/>
              <a:t>Datenbeschreibung</a:t>
            </a:r>
          </a:p>
        </p:txBody>
      </p:sp>
      <p:sp>
        <p:nvSpPr>
          <p:cNvPr id="3" name="Textplatzhalter 2">
            <a:extLst>
              <a:ext uri="{FF2B5EF4-FFF2-40B4-BE49-F238E27FC236}">
                <a16:creationId xmlns:a16="http://schemas.microsoft.com/office/drawing/2014/main" id="{2B77BE38-8EBF-4CDD-8A11-A5A9B284AD18}"/>
              </a:ext>
            </a:extLst>
          </p:cNvPr>
          <p:cNvSpPr>
            <a:spLocks noGrp="1"/>
          </p:cNvSpPr>
          <p:nvPr>
            <p:ph type="body" sz="quarter" idx="14"/>
          </p:nvPr>
        </p:nvSpPr>
        <p:spPr/>
        <p:txBody>
          <a:bodyPr/>
          <a:lstStyle/>
          <a:p>
            <a:pPr marL="0" indent="0">
              <a:buNone/>
            </a:pPr>
            <a:r>
              <a:rPr lang="de-CH" dirty="0"/>
              <a:t>Every login attempt on a server is logged in Splunk. For example, a login event looks like this in Splunk:</a:t>
            </a:r>
          </a:p>
          <a:p>
            <a:pPr marL="0" indent="0">
              <a:buNone/>
            </a:pPr>
            <a:endParaRPr lang="de-CH" dirty="0"/>
          </a:p>
          <a:p>
            <a:pPr marL="0" indent="0">
              <a:buNone/>
            </a:pPr>
            <a:endParaRPr lang="de-CH" dirty="0"/>
          </a:p>
          <a:p>
            <a:pPr marL="0" indent="0">
              <a:buNone/>
            </a:pPr>
            <a:r>
              <a:rPr lang="de-CH" dirty="0"/>
              <a:t>We extract the following features of a login event:</a:t>
            </a:r>
          </a:p>
          <a:p>
            <a:pPr marL="0" indent="0">
              <a:buNone/>
            </a:pPr>
            <a:r>
              <a:rPr lang="de-CH" dirty="0"/>
              <a:t>	</a:t>
            </a:r>
          </a:p>
          <a:p>
            <a:pPr marL="0" indent="0">
              <a:buNone/>
            </a:pPr>
            <a:endParaRPr lang="de-CH" dirty="0"/>
          </a:p>
        </p:txBody>
      </p:sp>
      <p:pic>
        <p:nvPicPr>
          <p:cNvPr id="4" name="Grafik 3">
            <a:extLst>
              <a:ext uri="{FF2B5EF4-FFF2-40B4-BE49-F238E27FC236}">
                <a16:creationId xmlns:a16="http://schemas.microsoft.com/office/drawing/2014/main" id="{325982B0-458B-4CF5-BE18-3DD52E2B5017}"/>
              </a:ext>
            </a:extLst>
          </p:cNvPr>
          <p:cNvPicPr>
            <a:picLocks noChangeAspect="1"/>
          </p:cNvPicPr>
          <p:nvPr/>
        </p:nvPicPr>
        <p:blipFill>
          <a:blip r:embed="rId2"/>
          <a:stretch>
            <a:fillRect/>
          </a:stretch>
        </p:blipFill>
        <p:spPr>
          <a:xfrm>
            <a:off x="959605" y="2062505"/>
            <a:ext cx="7228888" cy="702169"/>
          </a:xfrm>
          <a:prstGeom prst="rect">
            <a:avLst/>
          </a:prstGeom>
        </p:spPr>
      </p:pic>
      <p:graphicFrame>
        <p:nvGraphicFramePr>
          <p:cNvPr id="5" name="Tabelle 5">
            <a:extLst>
              <a:ext uri="{FF2B5EF4-FFF2-40B4-BE49-F238E27FC236}">
                <a16:creationId xmlns:a16="http://schemas.microsoft.com/office/drawing/2014/main" id="{5FBF13EB-96CB-4BD7-BF17-5ABF878DF693}"/>
              </a:ext>
            </a:extLst>
          </p:cNvPr>
          <p:cNvGraphicFramePr>
            <a:graphicFrameLocks noGrp="1"/>
          </p:cNvGraphicFramePr>
          <p:nvPr>
            <p:extLst>
              <p:ext uri="{D42A27DB-BD31-4B8C-83A1-F6EECF244321}">
                <p14:modId xmlns:p14="http://schemas.microsoft.com/office/powerpoint/2010/main" val="3172711868"/>
              </p:ext>
            </p:extLst>
          </p:nvPr>
        </p:nvGraphicFramePr>
        <p:xfrm>
          <a:off x="971865" y="3363838"/>
          <a:ext cx="7156291" cy="1676400"/>
        </p:xfrm>
        <a:graphic>
          <a:graphicData uri="http://schemas.openxmlformats.org/drawingml/2006/table">
            <a:tbl>
              <a:tblPr bandRow="1">
                <a:tableStyleId>{5C22544A-7EE6-4342-B048-85BDC9FD1C3A}</a:tableStyleId>
              </a:tblPr>
              <a:tblGrid>
                <a:gridCol w="1380285">
                  <a:extLst>
                    <a:ext uri="{9D8B030D-6E8A-4147-A177-3AD203B41FA5}">
                      <a16:colId xmlns:a16="http://schemas.microsoft.com/office/drawing/2014/main" val="2662565736"/>
                    </a:ext>
                  </a:extLst>
                </a:gridCol>
                <a:gridCol w="5776006">
                  <a:extLst>
                    <a:ext uri="{9D8B030D-6E8A-4147-A177-3AD203B41FA5}">
                      <a16:colId xmlns:a16="http://schemas.microsoft.com/office/drawing/2014/main" val="2901013962"/>
                    </a:ext>
                  </a:extLst>
                </a:gridCol>
              </a:tblGrid>
              <a:tr h="278267">
                <a:tc>
                  <a:txBody>
                    <a:bodyPr/>
                    <a:lstStyle/>
                    <a:p>
                      <a:r>
                        <a:rPr lang="de-CH" sz="1600" dirty="0"/>
                        <a:t>Time</a:t>
                      </a:r>
                    </a:p>
                  </a:txBody>
                  <a:tcPr/>
                </a:tc>
                <a:tc>
                  <a:txBody>
                    <a:bodyPr/>
                    <a:lstStyle/>
                    <a:p>
                      <a:r>
                        <a:rPr lang="de-CH" sz="1600" dirty="0" err="1"/>
                        <a:t>Timestamp</a:t>
                      </a:r>
                      <a:r>
                        <a:rPr lang="de-CH" sz="1600" dirty="0"/>
                        <a:t> of the event</a:t>
                      </a:r>
                    </a:p>
                  </a:txBody>
                  <a:tcPr/>
                </a:tc>
                <a:extLst>
                  <a:ext uri="{0D108BD9-81ED-4DB2-BD59-A6C34878D82A}">
                    <a16:rowId xmlns:a16="http://schemas.microsoft.com/office/drawing/2014/main" val="215946606"/>
                  </a:ext>
                </a:extLst>
              </a:tr>
              <a:tr h="278267">
                <a:tc>
                  <a:txBody>
                    <a:bodyPr/>
                    <a:lstStyle/>
                    <a:p>
                      <a:r>
                        <a:rPr lang="de-CH" sz="1600" dirty="0"/>
                        <a:t>Host</a:t>
                      </a:r>
                    </a:p>
                  </a:txBody>
                  <a:tcPr/>
                </a:tc>
                <a:tc>
                  <a:txBody>
                    <a:bodyPr/>
                    <a:lstStyle/>
                    <a:p>
                      <a:r>
                        <a:rPr lang="de-CH" sz="1600" dirty="0"/>
                        <a:t>Where the login did take place?</a:t>
                      </a:r>
                    </a:p>
                  </a:txBody>
                  <a:tcPr/>
                </a:tc>
                <a:extLst>
                  <a:ext uri="{0D108BD9-81ED-4DB2-BD59-A6C34878D82A}">
                    <a16:rowId xmlns:a16="http://schemas.microsoft.com/office/drawing/2014/main" val="3008508540"/>
                  </a:ext>
                </a:extLst>
              </a:tr>
              <a:tr h="303564">
                <a:tc>
                  <a:txBody>
                    <a:bodyPr/>
                    <a:lstStyle/>
                    <a:p>
                      <a:r>
                        <a:rPr lang="de-CH" sz="1600" dirty="0"/>
                        <a:t>Source</a:t>
                      </a:r>
                    </a:p>
                  </a:txBody>
                  <a:tcPr/>
                </a:tc>
                <a:tc>
                  <a:txBody>
                    <a:bodyPr/>
                    <a:lstStyle/>
                    <a:p>
                      <a:r>
                        <a:rPr lang="de-CH" sz="1600" dirty="0"/>
                        <a:t>From where the login happened</a:t>
                      </a:r>
                    </a:p>
                  </a:txBody>
                  <a:tcPr/>
                </a:tc>
                <a:extLst>
                  <a:ext uri="{0D108BD9-81ED-4DB2-BD59-A6C34878D82A}">
                    <a16:rowId xmlns:a16="http://schemas.microsoft.com/office/drawing/2014/main" val="713318097"/>
                  </a:ext>
                </a:extLst>
              </a:tr>
              <a:tr h="303564">
                <a:tc>
                  <a:txBody>
                    <a:bodyPr/>
                    <a:lstStyle/>
                    <a:p>
                      <a:r>
                        <a:rPr lang="de-CH" sz="1600" dirty="0"/>
                        <a:t>Account</a:t>
                      </a:r>
                    </a:p>
                  </a:txBody>
                  <a:tcPr/>
                </a:tc>
                <a:tc>
                  <a:txBody>
                    <a:bodyPr/>
                    <a:lstStyle/>
                    <a:p>
                      <a:r>
                        <a:rPr lang="de-CH" sz="1600" dirty="0"/>
                        <a:t>Useraccount </a:t>
                      </a:r>
                    </a:p>
                  </a:txBody>
                  <a:tcPr/>
                </a:tc>
                <a:extLst>
                  <a:ext uri="{0D108BD9-81ED-4DB2-BD59-A6C34878D82A}">
                    <a16:rowId xmlns:a16="http://schemas.microsoft.com/office/drawing/2014/main" val="681397097"/>
                  </a:ext>
                </a:extLst>
              </a:tr>
              <a:tr h="303564">
                <a:tc>
                  <a:txBody>
                    <a:bodyPr/>
                    <a:lstStyle/>
                    <a:p>
                      <a:r>
                        <a:rPr lang="de-CH" sz="1600" dirty="0" err="1"/>
                        <a:t>Result</a:t>
                      </a:r>
                      <a:endParaRPr lang="de-CH" sz="1600" dirty="0"/>
                    </a:p>
                  </a:txBody>
                  <a:tcPr/>
                </a:tc>
                <a:tc>
                  <a:txBody>
                    <a:bodyPr/>
                    <a:lstStyle/>
                    <a:p>
                      <a:r>
                        <a:rPr lang="de-CH" sz="1600" dirty="0"/>
                        <a:t>Succesful or not</a:t>
                      </a:r>
                    </a:p>
                  </a:txBody>
                  <a:tcPr/>
                </a:tc>
                <a:extLst>
                  <a:ext uri="{0D108BD9-81ED-4DB2-BD59-A6C34878D82A}">
                    <a16:rowId xmlns:a16="http://schemas.microsoft.com/office/drawing/2014/main" val="3190117497"/>
                  </a:ext>
                </a:extLst>
              </a:tr>
            </a:tbl>
          </a:graphicData>
        </a:graphic>
      </p:graphicFrame>
    </p:spTree>
    <p:extLst>
      <p:ext uri="{BB962C8B-B14F-4D97-AF65-F5344CB8AC3E}">
        <p14:creationId xmlns:p14="http://schemas.microsoft.com/office/powerpoint/2010/main" val="2196723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83A04-50EB-DF40-8ED4-7A435117F8AB}"/>
              </a:ext>
            </a:extLst>
          </p:cNvPr>
          <p:cNvSpPr>
            <a:spLocks noGrp="1"/>
          </p:cNvSpPr>
          <p:nvPr>
            <p:ph type="ctrTitle"/>
          </p:nvPr>
        </p:nvSpPr>
        <p:spPr/>
        <p:txBody>
          <a:bodyPr/>
          <a:lstStyle/>
          <a:p>
            <a:r>
              <a:rPr lang="de-CH"/>
              <a:t>Typical beginnings in AI</a:t>
            </a:r>
            <a:endParaRPr lang="en-CH"/>
          </a:p>
        </p:txBody>
      </p:sp>
      <p:sp>
        <p:nvSpPr>
          <p:cNvPr id="4" name="Footer Placeholder 3">
            <a:extLst>
              <a:ext uri="{FF2B5EF4-FFF2-40B4-BE49-F238E27FC236}">
                <a16:creationId xmlns:a16="http://schemas.microsoft.com/office/drawing/2014/main" id="{FC38FDDA-C3D3-DC4B-8DE2-20484DC24CD6}"/>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5" name="Slide Number Placeholder 4">
            <a:extLst>
              <a:ext uri="{FF2B5EF4-FFF2-40B4-BE49-F238E27FC236}">
                <a16:creationId xmlns:a16="http://schemas.microsoft.com/office/drawing/2014/main" id="{B1BECC86-3528-0641-8EAC-AE7C5FFE90DF}"/>
              </a:ext>
            </a:extLst>
          </p:cNvPr>
          <p:cNvSpPr>
            <a:spLocks noGrp="1"/>
          </p:cNvSpPr>
          <p:nvPr>
            <p:ph type="sldNum" sz="quarter" idx="12"/>
          </p:nvPr>
        </p:nvSpPr>
        <p:spPr/>
        <p:txBody>
          <a:bodyPr/>
          <a:lstStyle/>
          <a:p>
            <a:fld id="{442AD375-037F-43D0-B059-5172DA06796A}" type="slidenum">
              <a:rPr lang="de-CH" smtClean="0"/>
              <a:pPr/>
              <a:t>5</a:t>
            </a:fld>
            <a:endParaRPr lang="de-CH"/>
          </a:p>
        </p:txBody>
      </p:sp>
    </p:spTree>
    <p:extLst>
      <p:ext uri="{BB962C8B-B14F-4D97-AF65-F5344CB8AC3E}">
        <p14:creationId xmlns:p14="http://schemas.microsoft.com/office/powerpoint/2010/main" val="24925053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953145-B240-4211-BD9D-865CD9DF506C}"/>
              </a:ext>
            </a:extLst>
          </p:cNvPr>
          <p:cNvSpPr>
            <a:spLocks noGrp="1"/>
          </p:cNvSpPr>
          <p:nvPr>
            <p:ph type="title"/>
          </p:nvPr>
        </p:nvSpPr>
        <p:spPr/>
        <p:txBody>
          <a:bodyPr/>
          <a:lstStyle/>
          <a:p>
            <a:r>
              <a:rPr lang="de-CH" dirty="0" err="1"/>
              <a:t>One-Hot encoded features - Convert strings to numbers - I</a:t>
            </a:r>
            <a:endParaRPr lang="de-CH" dirty="0"/>
          </a:p>
        </p:txBody>
      </p:sp>
      <p:sp>
        <p:nvSpPr>
          <p:cNvPr id="3" name="Textplatzhalter 2">
            <a:extLst>
              <a:ext uri="{FF2B5EF4-FFF2-40B4-BE49-F238E27FC236}">
                <a16:creationId xmlns:a16="http://schemas.microsoft.com/office/drawing/2014/main" id="{E3029AE0-D1D3-4C3C-B2F0-86C794851CAB}"/>
              </a:ext>
            </a:extLst>
          </p:cNvPr>
          <p:cNvSpPr>
            <a:spLocks noGrp="1"/>
          </p:cNvSpPr>
          <p:nvPr>
            <p:ph type="body" sz="quarter" idx="14"/>
          </p:nvPr>
        </p:nvSpPr>
        <p:spPr>
          <a:xfrm>
            <a:off x="424454" y="1260124"/>
            <a:ext cx="8294688" cy="3368879"/>
          </a:xfrm>
        </p:spPr>
        <p:txBody>
          <a:bodyPr/>
          <a:lstStyle/>
          <a:p>
            <a:pPr marL="0" indent="0">
              <a:buNone/>
            </a:pPr>
            <a:r>
              <a:rPr lang="de-CH" dirty="0"/>
              <a:t>By means of one-hot encoding one can convert these features (mostly strings) into a matrix.</a:t>
            </a:r>
          </a:p>
        </p:txBody>
      </p:sp>
      <p:pic>
        <p:nvPicPr>
          <p:cNvPr id="2050" name="Picture 2" descr="Feature Encoding with Python | | ETL POINT">
            <a:extLst>
              <a:ext uri="{FF2B5EF4-FFF2-40B4-BE49-F238E27FC236}">
                <a16:creationId xmlns:a16="http://schemas.microsoft.com/office/drawing/2014/main" id="{E168903F-062B-5E4F-97D6-6C13503541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83" r="20869"/>
          <a:stretch/>
        </p:blipFill>
        <p:spPr bwMode="auto">
          <a:xfrm>
            <a:off x="1515583" y="1968977"/>
            <a:ext cx="5688297" cy="2464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4436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953145-B240-4211-BD9D-865CD9DF506C}"/>
              </a:ext>
            </a:extLst>
          </p:cNvPr>
          <p:cNvSpPr>
            <a:spLocks noGrp="1"/>
          </p:cNvSpPr>
          <p:nvPr>
            <p:ph type="title"/>
          </p:nvPr>
        </p:nvSpPr>
        <p:spPr/>
        <p:txBody>
          <a:bodyPr/>
          <a:lstStyle/>
          <a:p>
            <a:r>
              <a:rPr lang="de-CH" dirty="0" err="1"/>
              <a:t>One-Hot encoded features - Convert strings to numbers - II</a:t>
            </a:r>
            <a:endParaRPr lang="de-CH" dirty="0"/>
          </a:p>
        </p:txBody>
      </p:sp>
      <p:sp>
        <p:nvSpPr>
          <p:cNvPr id="3" name="Textplatzhalter 2">
            <a:extLst>
              <a:ext uri="{FF2B5EF4-FFF2-40B4-BE49-F238E27FC236}">
                <a16:creationId xmlns:a16="http://schemas.microsoft.com/office/drawing/2014/main" id="{E3029AE0-D1D3-4C3C-B2F0-86C794851CAB}"/>
              </a:ext>
            </a:extLst>
          </p:cNvPr>
          <p:cNvSpPr>
            <a:spLocks noGrp="1"/>
          </p:cNvSpPr>
          <p:nvPr>
            <p:ph type="body" sz="quarter" idx="14"/>
          </p:nvPr>
        </p:nvSpPr>
        <p:spPr>
          <a:xfrm>
            <a:off x="1083600" y="1260124"/>
            <a:ext cx="3384221" cy="1991959"/>
          </a:xfrm>
        </p:spPr>
        <p:txBody>
          <a:bodyPr/>
          <a:lstStyle/>
          <a:p>
            <a:pPr marL="0" indent="0" algn="r">
              <a:buNone/>
            </a:pPr>
            <a:r>
              <a:rPr lang="de-CH" dirty="0"/>
              <a:t>Unsere Features:</a:t>
            </a:r>
            <a:br>
              <a:rPr lang="de-CH" dirty="0"/>
            </a:br>
            <a:r>
              <a:rPr lang="de-CH" dirty="0"/>
              <a:t>- Konto</a:t>
            </a:r>
            <a:br>
              <a:rPr lang="de-CH" dirty="0"/>
            </a:br>
            <a:r>
              <a:rPr lang="de-CH" dirty="0"/>
              <a:t>- Quell-IP</a:t>
            </a:r>
            <a:br>
              <a:rPr lang="de-CH" dirty="0"/>
            </a:br>
            <a:r>
              <a:rPr lang="de-CH" dirty="0"/>
              <a:t>- Ziel-Host</a:t>
            </a:r>
            <a:br>
              <a:rPr lang="de-CH" dirty="0"/>
            </a:br>
            <a:r>
              <a:rPr lang="de-CH" dirty="0"/>
              <a:t>- Tageszeit</a:t>
            </a:r>
            <a:br>
              <a:rPr lang="de-CH" dirty="0"/>
            </a:br>
            <a:r>
              <a:rPr lang="de-CH" dirty="0"/>
              <a:t>- Wochentag</a:t>
            </a:r>
            <a:br>
              <a:rPr lang="de-CH" dirty="0"/>
            </a:br>
            <a:r>
              <a:rPr lang="de-CH" dirty="0"/>
              <a:t>- Ergebnis (Success or Failure)</a:t>
            </a:r>
          </a:p>
        </p:txBody>
      </p:sp>
      <p:graphicFrame>
        <p:nvGraphicFramePr>
          <p:cNvPr id="5" name="Tabelle 4">
            <a:extLst>
              <a:ext uri="{FF2B5EF4-FFF2-40B4-BE49-F238E27FC236}">
                <a16:creationId xmlns:a16="http://schemas.microsoft.com/office/drawing/2014/main" id="{4305085D-EDAC-4FB7-90A6-C9E90CC729D2}"/>
              </a:ext>
            </a:extLst>
          </p:cNvPr>
          <p:cNvGraphicFramePr>
            <a:graphicFrameLocks noGrp="1"/>
          </p:cNvGraphicFramePr>
          <p:nvPr/>
        </p:nvGraphicFramePr>
        <p:xfrm>
          <a:off x="171538" y="3396977"/>
          <a:ext cx="8800923" cy="1156698"/>
        </p:xfrm>
        <a:graphic>
          <a:graphicData uri="http://schemas.openxmlformats.org/drawingml/2006/table">
            <a:tbl>
              <a:tblPr/>
              <a:tblGrid>
                <a:gridCol w="315180">
                  <a:extLst>
                    <a:ext uri="{9D8B030D-6E8A-4147-A177-3AD203B41FA5}">
                      <a16:colId xmlns:a16="http://schemas.microsoft.com/office/drawing/2014/main" val="2908487929"/>
                    </a:ext>
                  </a:extLst>
                </a:gridCol>
                <a:gridCol w="503883">
                  <a:extLst>
                    <a:ext uri="{9D8B030D-6E8A-4147-A177-3AD203B41FA5}">
                      <a16:colId xmlns:a16="http://schemas.microsoft.com/office/drawing/2014/main" val="871976595"/>
                    </a:ext>
                  </a:extLst>
                </a:gridCol>
                <a:gridCol w="425683">
                  <a:extLst>
                    <a:ext uri="{9D8B030D-6E8A-4147-A177-3AD203B41FA5}">
                      <a16:colId xmlns:a16="http://schemas.microsoft.com/office/drawing/2014/main" val="1597905421"/>
                    </a:ext>
                  </a:extLst>
                </a:gridCol>
                <a:gridCol w="425683">
                  <a:extLst>
                    <a:ext uri="{9D8B030D-6E8A-4147-A177-3AD203B41FA5}">
                      <a16:colId xmlns:a16="http://schemas.microsoft.com/office/drawing/2014/main" val="3781299028"/>
                    </a:ext>
                  </a:extLst>
                </a:gridCol>
                <a:gridCol w="529927">
                  <a:extLst>
                    <a:ext uri="{9D8B030D-6E8A-4147-A177-3AD203B41FA5}">
                      <a16:colId xmlns:a16="http://schemas.microsoft.com/office/drawing/2014/main" val="631271312"/>
                    </a:ext>
                  </a:extLst>
                </a:gridCol>
                <a:gridCol w="581248">
                  <a:extLst>
                    <a:ext uri="{9D8B030D-6E8A-4147-A177-3AD203B41FA5}">
                      <a16:colId xmlns:a16="http://schemas.microsoft.com/office/drawing/2014/main" val="920502298"/>
                    </a:ext>
                  </a:extLst>
                </a:gridCol>
                <a:gridCol w="425683">
                  <a:extLst>
                    <a:ext uri="{9D8B030D-6E8A-4147-A177-3AD203B41FA5}">
                      <a16:colId xmlns:a16="http://schemas.microsoft.com/office/drawing/2014/main" val="4174114935"/>
                    </a:ext>
                  </a:extLst>
                </a:gridCol>
                <a:gridCol w="425683">
                  <a:extLst>
                    <a:ext uri="{9D8B030D-6E8A-4147-A177-3AD203B41FA5}">
                      <a16:colId xmlns:a16="http://schemas.microsoft.com/office/drawing/2014/main" val="3035566605"/>
                    </a:ext>
                  </a:extLst>
                </a:gridCol>
                <a:gridCol w="573228">
                  <a:extLst>
                    <a:ext uri="{9D8B030D-6E8A-4147-A177-3AD203B41FA5}">
                      <a16:colId xmlns:a16="http://schemas.microsoft.com/office/drawing/2014/main" val="654240517"/>
                    </a:ext>
                  </a:extLst>
                </a:gridCol>
                <a:gridCol w="890772">
                  <a:extLst>
                    <a:ext uri="{9D8B030D-6E8A-4147-A177-3AD203B41FA5}">
                      <a16:colId xmlns:a16="http://schemas.microsoft.com/office/drawing/2014/main" val="3143109248"/>
                    </a:ext>
                  </a:extLst>
                </a:gridCol>
                <a:gridCol w="425683">
                  <a:extLst>
                    <a:ext uri="{9D8B030D-6E8A-4147-A177-3AD203B41FA5}">
                      <a16:colId xmlns:a16="http://schemas.microsoft.com/office/drawing/2014/main" val="802419677"/>
                    </a:ext>
                  </a:extLst>
                </a:gridCol>
                <a:gridCol w="425683">
                  <a:extLst>
                    <a:ext uri="{9D8B030D-6E8A-4147-A177-3AD203B41FA5}">
                      <a16:colId xmlns:a16="http://schemas.microsoft.com/office/drawing/2014/main" val="2313398582"/>
                    </a:ext>
                  </a:extLst>
                </a:gridCol>
                <a:gridCol w="895584">
                  <a:extLst>
                    <a:ext uri="{9D8B030D-6E8A-4147-A177-3AD203B41FA5}">
                      <a16:colId xmlns:a16="http://schemas.microsoft.com/office/drawing/2014/main" val="1340886194"/>
                    </a:ext>
                  </a:extLst>
                </a:gridCol>
                <a:gridCol w="654230">
                  <a:extLst>
                    <a:ext uri="{9D8B030D-6E8A-4147-A177-3AD203B41FA5}">
                      <a16:colId xmlns:a16="http://schemas.microsoft.com/office/drawing/2014/main" val="3899863160"/>
                    </a:ext>
                  </a:extLst>
                </a:gridCol>
                <a:gridCol w="771213">
                  <a:extLst>
                    <a:ext uri="{9D8B030D-6E8A-4147-A177-3AD203B41FA5}">
                      <a16:colId xmlns:a16="http://schemas.microsoft.com/office/drawing/2014/main" val="88773658"/>
                    </a:ext>
                  </a:extLst>
                </a:gridCol>
                <a:gridCol w="531560">
                  <a:extLst>
                    <a:ext uri="{9D8B030D-6E8A-4147-A177-3AD203B41FA5}">
                      <a16:colId xmlns:a16="http://schemas.microsoft.com/office/drawing/2014/main" val="3767209549"/>
                    </a:ext>
                  </a:extLst>
                </a:gridCol>
              </a:tblGrid>
              <a:tr h="1155860">
                <a:tc>
                  <a:txBody>
                    <a:bodyPr/>
                    <a:lstStyle/>
                    <a:p>
                      <a:pPr marL="0" marR="0" fontAlgn="t">
                        <a:spcBef>
                          <a:spcPts val="0"/>
                        </a:spcBef>
                        <a:spcAft>
                          <a:spcPts val="0"/>
                        </a:spcAft>
                      </a:pPr>
                      <a:r>
                        <a:rPr lang="de-CH" sz="800" b="1">
                          <a:solidFill>
                            <a:schemeClr val="tx1"/>
                          </a:solidFill>
                          <a:effectLst/>
                          <a:latin typeface="Calibri" panose="020F0502020204030204" pitchFamily="34" charset="0"/>
                        </a:rPr>
                        <a:t>Event</a:t>
                      </a:r>
                      <a:endParaRPr lang="de-CH" sz="800">
                        <a:solidFill>
                          <a:schemeClr val="tx1"/>
                        </a:solidFill>
                        <a:effectLst/>
                        <a:latin typeface="Calibri" panose="020F0502020204030204" pitchFamily="34" charset="0"/>
                      </a:endParaRPr>
                    </a:p>
                    <a:p>
                      <a:pPr marL="0" marR="0" fontAlgn="t">
                        <a:spcBef>
                          <a:spcPts val="0"/>
                        </a:spcBef>
                        <a:spcAft>
                          <a:spcPts val="0"/>
                        </a:spcAft>
                      </a:pPr>
                      <a:r>
                        <a:rPr lang="de-CH" sz="800">
                          <a:solidFill>
                            <a:schemeClr val="tx1"/>
                          </a:solidFill>
                          <a:effectLst/>
                          <a:latin typeface="Calibri" panose="020F0502020204030204" pitchFamily="34" charset="0"/>
                        </a:rPr>
                        <a:t> </a:t>
                      </a:r>
                    </a:p>
                    <a:p>
                      <a:pPr marL="0" marR="0" fontAlgn="t">
                        <a:spcBef>
                          <a:spcPts val="0"/>
                        </a:spcBef>
                        <a:spcAft>
                          <a:spcPts val="0"/>
                        </a:spcAft>
                      </a:pPr>
                      <a:r>
                        <a:rPr lang="de-CH" sz="800">
                          <a:solidFill>
                            <a:schemeClr val="tx1"/>
                          </a:solidFill>
                          <a:effectLst/>
                          <a:latin typeface="Calibri" panose="020F0502020204030204" pitchFamily="34" charset="0"/>
                        </a:rPr>
                        <a:t>1</a:t>
                      </a:r>
                    </a:p>
                    <a:p>
                      <a:pPr marL="0" marR="0" fontAlgn="t">
                        <a:spcBef>
                          <a:spcPts val="0"/>
                        </a:spcBef>
                        <a:spcAft>
                          <a:spcPts val="0"/>
                        </a:spcAft>
                      </a:pPr>
                      <a:r>
                        <a:rPr lang="de-CH" sz="800">
                          <a:solidFill>
                            <a:schemeClr val="tx1"/>
                          </a:solidFill>
                          <a:effectLst/>
                          <a:latin typeface="Calibri" panose="020F0502020204030204" pitchFamily="34" charset="0"/>
                        </a:rPr>
                        <a:t>2</a:t>
                      </a:r>
                    </a:p>
                    <a:p>
                      <a:pPr marL="0" marR="0" fontAlgn="t">
                        <a:spcBef>
                          <a:spcPts val="0"/>
                        </a:spcBef>
                        <a:spcAft>
                          <a:spcPts val="0"/>
                        </a:spcAft>
                      </a:pPr>
                      <a:r>
                        <a:rPr lang="de-CH" sz="800">
                          <a:solidFill>
                            <a:schemeClr val="tx1"/>
                          </a:solidFill>
                          <a:effectLst/>
                          <a:latin typeface="Calibri" panose="020F0502020204030204" pitchFamily="34" charset="0"/>
                        </a:rPr>
                        <a:t>3</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m</a:t>
                      </a:r>
                    </a:p>
                  </a:txBody>
                  <a:tcPr marL="29709" marR="29709" marT="29709" marB="2970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CH" sz="800" b="1">
                          <a:solidFill>
                            <a:schemeClr val="tx1"/>
                          </a:solidFill>
                          <a:effectLst/>
                          <a:latin typeface="Calibri" panose="020F0502020204030204" pitchFamily="34" charset="0"/>
                        </a:rPr>
                        <a:t>Account-1</a:t>
                      </a:r>
                      <a:endParaRPr lang="de-CH" sz="800">
                        <a:solidFill>
                          <a:schemeClr val="tx1"/>
                        </a:solidFill>
                        <a:effectLst/>
                        <a:latin typeface="Calibri" panose="020F0502020204030204" pitchFamily="34" charset="0"/>
                      </a:endParaRPr>
                    </a:p>
                    <a:p>
                      <a:pPr marL="0" marR="0" fontAlgn="t">
                        <a:spcBef>
                          <a:spcPts val="0"/>
                        </a:spcBef>
                        <a:spcAft>
                          <a:spcPts val="0"/>
                        </a:spcAft>
                      </a:pPr>
                      <a:r>
                        <a:rPr lang="de-CH" sz="800">
                          <a:solidFill>
                            <a:schemeClr val="tx1"/>
                          </a:solidFill>
                          <a:effectLst/>
                          <a:latin typeface="Calibri" panose="020F0502020204030204" pitchFamily="34" charset="0"/>
                        </a:rPr>
                        <a:t> </a:t>
                      </a:r>
                    </a:p>
                    <a:p>
                      <a:pPr marL="0" marR="0" fontAlgn="t">
                        <a:spcBef>
                          <a:spcPts val="0"/>
                        </a:spcBef>
                        <a:spcAft>
                          <a:spcPts val="0"/>
                        </a:spcAft>
                      </a:pPr>
                      <a:r>
                        <a:rPr lang="de-CH" sz="800">
                          <a:solidFill>
                            <a:schemeClr val="tx1"/>
                          </a:solidFill>
                          <a:effectLst/>
                          <a:latin typeface="Calibri" panose="020F0502020204030204" pitchFamily="34" charset="0"/>
                        </a:rPr>
                        <a:t>1 oder 0</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1 oder 0</a:t>
                      </a:r>
                    </a:p>
                    <a:p>
                      <a:pPr marL="0" marR="0" fontAlgn="t">
                        <a:spcBef>
                          <a:spcPts val="0"/>
                        </a:spcBef>
                        <a:spcAft>
                          <a:spcPts val="0"/>
                        </a:spcAft>
                      </a:pPr>
                      <a:r>
                        <a:rPr lang="de-CH" sz="800">
                          <a:solidFill>
                            <a:schemeClr val="tx1"/>
                          </a:solidFill>
                          <a:effectLst/>
                          <a:latin typeface="Calibri" panose="020F0502020204030204" pitchFamily="34" charset="0"/>
                        </a:rPr>
                        <a:t> </a:t>
                      </a:r>
                    </a:p>
                    <a:p>
                      <a:pPr marL="0" marR="0" fontAlgn="t">
                        <a:spcBef>
                          <a:spcPts val="0"/>
                        </a:spcBef>
                        <a:spcAft>
                          <a:spcPts val="0"/>
                        </a:spcAft>
                      </a:pPr>
                      <a:r>
                        <a:rPr lang="de-CH" sz="800">
                          <a:solidFill>
                            <a:schemeClr val="tx1"/>
                          </a:solidFill>
                          <a:effectLst/>
                          <a:latin typeface="Calibri" panose="020F0502020204030204" pitchFamily="34" charset="0"/>
                        </a:rPr>
                        <a:t> </a:t>
                      </a:r>
                    </a:p>
                  </a:txBody>
                  <a:tcPr marL="29709" marR="29709" marT="29709" marB="2970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 </a:t>
                      </a:r>
                    </a:p>
                    <a:p>
                      <a:pPr marL="0" marR="0" fontAlgn="t">
                        <a:spcBef>
                          <a:spcPts val="0"/>
                        </a:spcBef>
                        <a:spcAft>
                          <a:spcPts val="0"/>
                        </a:spcAft>
                      </a:pPr>
                      <a:r>
                        <a:rPr lang="de-CH" sz="800">
                          <a:solidFill>
                            <a:schemeClr val="tx1"/>
                          </a:solidFill>
                          <a:effectLst/>
                          <a:latin typeface="Calibri" panose="020F0502020204030204" pitchFamily="34" charset="0"/>
                        </a:rPr>
                        <a:t>1 oder 0</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1 oder 0</a:t>
                      </a:r>
                    </a:p>
                    <a:p>
                      <a:pPr marL="0" marR="0" fontAlgn="t">
                        <a:spcBef>
                          <a:spcPts val="0"/>
                        </a:spcBef>
                        <a:spcAft>
                          <a:spcPts val="0"/>
                        </a:spcAft>
                      </a:pPr>
                      <a:r>
                        <a:rPr lang="de-CH" sz="800">
                          <a:solidFill>
                            <a:schemeClr val="tx1"/>
                          </a:solidFill>
                          <a:effectLst/>
                          <a:latin typeface="Calibri" panose="020F0502020204030204" pitchFamily="34" charset="0"/>
                        </a:rPr>
                        <a:t> </a:t>
                      </a:r>
                    </a:p>
                    <a:p>
                      <a:pPr marL="0" marR="0" fontAlgn="t">
                        <a:spcBef>
                          <a:spcPts val="0"/>
                        </a:spcBef>
                        <a:spcAft>
                          <a:spcPts val="0"/>
                        </a:spcAft>
                      </a:pPr>
                      <a:r>
                        <a:rPr lang="de-CH" sz="800">
                          <a:solidFill>
                            <a:schemeClr val="tx1"/>
                          </a:solidFill>
                          <a:effectLst/>
                          <a:latin typeface="Calibri" panose="020F0502020204030204" pitchFamily="34" charset="0"/>
                        </a:rPr>
                        <a:t> </a:t>
                      </a:r>
                    </a:p>
                  </a:txBody>
                  <a:tcPr marL="29709" marR="29709" marT="29709" marB="2970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CH" sz="800" dirty="0">
                          <a:solidFill>
                            <a:schemeClr val="tx1"/>
                          </a:solidFill>
                          <a:effectLst/>
                          <a:latin typeface="Calibri" panose="020F0502020204030204" pitchFamily="34" charset="0"/>
                        </a:rPr>
                        <a:t>….</a:t>
                      </a:r>
                    </a:p>
                    <a:p>
                      <a:pPr marL="0" marR="0" fontAlgn="t">
                        <a:spcBef>
                          <a:spcPts val="0"/>
                        </a:spcBef>
                        <a:spcAft>
                          <a:spcPts val="0"/>
                        </a:spcAft>
                      </a:pPr>
                      <a:r>
                        <a:rPr lang="de-CH" sz="800" dirty="0">
                          <a:solidFill>
                            <a:schemeClr val="tx1"/>
                          </a:solidFill>
                          <a:effectLst/>
                          <a:latin typeface="Calibri" panose="020F0502020204030204" pitchFamily="34" charset="0"/>
                        </a:rPr>
                        <a:t> </a:t>
                      </a:r>
                    </a:p>
                    <a:p>
                      <a:pPr marL="0" marR="0" fontAlgn="t">
                        <a:spcBef>
                          <a:spcPts val="0"/>
                        </a:spcBef>
                        <a:spcAft>
                          <a:spcPts val="0"/>
                        </a:spcAft>
                      </a:pPr>
                      <a:r>
                        <a:rPr lang="de-CH" sz="800" dirty="0">
                          <a:solidFill>
                            <a:schemeClr val="tx1"/>
                          </a:solidFill>
                          <a:effectLst/>
                          <a:latin typeface="Calibri" panose="020F0502020204030204" pitchFamily="34" charset="0"/>
                        </a:rPr>
                        <a:t>1 oder 0</a:t>
                      </a:r>
                    </a:p>
                    <a:p>
                      <a:pPr marL="0" marR="0" fontAlgn="t">
                        <a:spcBef>
                          <a:spcPts val="0"/>
                        </a:spcBef>
                        <a:spcAft>
                          <a:spcPts val="0"/>
                        </a:spcAft>
                      </a:pPr>
                      <a:r>
                        <a:rPr lang="de-CH" sz="800" dirty="0">
                          <a:solidFill>
                            <a:schemeClr val="tx1"/>
                          </a:solidFill>
                          <a:effectLst/>
                          <a:latin typeface="Calibri" panose="020F0502020204030204" pitchFamily="34" charset="0"/>
                        </a:rPr>
                        <a:t>…</a:t>
                      </a:r>
                    </a:p>
                    <a:p>
                      <a:pPr marL="0" marR="0" fontAlgn="t">
                        <a:spcBef>
                          <a:spcPts val="0"/>
                        </a:spcBef>
                        <a:spcAft>
                          <a:spcPts val="0"/>
                        </a:spcAft>
                      </a:pPr>
                      <a:r>
                        <a:rPr lang="de-CH" sz="800" dirty="0">
                          <a:solidFill>
                            <a:schemeClr val="tx1"/>
                          </a:solidFill>
                          <a:effectLst/>
                          <a:latin typeface="Calibri" panose="020F0502020204030204" pitchFamily="34" charset="0"/>
                        </a:rPr>
                        <a:t>…</a:t>
                      </a:r>
                    </a:p>
                    <a:p>
                      <a:pPr marL="0" marR="0" fontAlgn="t">
                        <a:spcBef>
                          <a:spcPts val="0"/>
                        </a:spcBef>
                        <a:spcAft>
                          <a:spcPts val="0"/>
                        </a:spcAft>
                      </a:pPr>
                      <a:r>
                        <a:rPr lang="de-CH" sz="800" dirty="0">
                          <a:solidFill>
                            <a:schemeClr val="tx1"/>
                          </a:solidFill>
                          <a:effectLst/>
                          <a:latin typeface="Calibri" panose="020F0502020204030204" pitchFamily="34" charset="0"/>
                        </a:rPr>
                        <a:t>...</a:t>
                      </a:r>
                    </a:p>
                    <a:p>
                      <a:pPr marL="0" marR="0" fontAlgn="t">
                        <a:spcBef>
                          <a:spcPts val="0"/>
                        </a:spcBef>
                        <a:spcAft>
                          <a:spcPts val="0"/>
                        </a:spcAft>
                      </a:pPr>
                      <a:r>
                        <a:rPr lang="de-CH" sz="800" dirty="0">
                          <a:solidFill>
                            <a:schemeClr val="tx1"/>
                          </a:solidFill>
                          <a:effectLst/>
                          <a:latin typeface="Calibri" panose="020F0502020204030204" pitchFamily="34" charset="0"/>
                        </a:rPr>
                        <a:t>1 oder 0</a:t>
                      </a:r>
                    </a:p>
                    <a:p>
                      <a:pPr marL="0" marR="0" fontAlgn="t">
                        <a:spcBef>
                          <a:spcPts val="0"/>
                        </a:spcBef>
                        <a:spcAft>
                          <a:spcPts val="0"/>
                        </a:spcAft>
                      </a:pPr>
                      <a:r>
                        <a:rPr lang="de-CH" sz="800" dirty="0">
                          <a:solidFill>
                            <a:schemeClr val="tx1"/>
                          </a:solidFill>
                          <a:effectLst/>
                          <a:latin typeface="Calibri" panose="020F0502020204030204" pitchFamily="34" charset="0"/>
                        </a:rPr>
                        <a:t> </a:t>
                      </a:r>
                    </a:p>
                    <a:p>
                      <a:pPr marL="0" marR="0" fontAlgn="t">
                        <a:spcBef>
                          <a:spcPts val="0"/>
                        </a:spcBef>
                        <a:spcAft>
                          <a:spcPts val="0"/>
                        </a:spcAft>
                      </a:pPr>
                      <a:r>
                        <a:rPr lang="de-CH" sz="800" dirty="0">
                          <a:solidFill>
                            <a:schemeClr val="tx1"/>
                          </a:solidFill>
                          <a:effectLst/>
                          <a:latin typeface="Calibri" panose="020F0502020204030204" pitchFamily="34" charset="0"/>
                        </a:rPr>
                        <a:t> </a:t>
                      </a:r>
                    </a:p>
                  </a:txBody>
                  <a:tcPr marL="29709" marR="29709" marT="29709" marB="2970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CH" sz="800" b="1" dirty="0">
                          <a:solidFill>
                            <a:schemeClr val="tx1"/>
                          </a:solidFill>
                          <a:effectLst/>
                          <a:latin typeface="Calibri" panose="020F0502020204030204" pitchFamily="34" charset="0"/>
                        </a:rPr>
                        <a:t>Account-N</a:t>
                      </a:r>
                      <a:endParaRPr lang="de-CH" sz="800" dirty="0">
                        <a:solidFill>
                          <a:schemeClr val="tx1"/>
                        </a:solidFill>
                        <a:effectLst/>
                        <a:latin typeface="Calibri" panose="020F0502020204030204" pitchFamily="34" charset="0"/>
                      </a:endParaRPr>
                    </a:p>
                    <a:p>
                      <a:pPr marL="0" marR="0" fontAlgn="t">
                        <a:spcBef>
                          <a:spcPts val="0"/>
                        </a:spcBef>
                        <a:spcAft>
                          <a:spcPts val="0"/>
                        </a:spcAft>
                      </a:pPr>
                      <a:r>
                        <a:rPr lang="de-CH" sz="800" dirty="0">
                          <a:solidFill>
                            <a:schemeClr val="tx1"/>
                          </a:solidFill>
                          <a:effectLst/>
                          <a:latin typeface="Calibri" panose="020F0502020204030204" pitchFamily="34" charset="0"/>
                        </a:rPr>
                        <a:t> </a:t>
                      </a:r>
                    </a:p>
                    <a:p>
                      <a:pPr marL="0" marR="0" fontAlgn="t">
                        <a:spcBef>
                          <a:spcPts val="0"/>
                        </a:spcBef>
                        <a:spcAft>
                          <a:spcPts val="0"/>
                        </a:spcAft>
                      </a:pPr>
                      <a:r>
                        <a:rPr lang="de-CH" sz="800" dirty="0">
                          <a:solidFill>
                            <a:schemeClr val="tx1"/>
                          </a:solidFill>
                          <a:effectLst/>
                          <a:latin typeface="Calibri" panose="020F0502020204030204" pitchFamily="34" charset="0"/>
                        </a:rPr>
                        <a:t>1 oder 0</a:t>
                      </a:r>
                    </a:p>
                    <a:p>
                      <a:pPr marL="0" marR="0" fontAlgn="t">
                        <a:spcBef>
                          <a:spcPts val="0"/>
                        </a:spcBef>
                        <a:spcAft>
                          <a:spcPts val="0"/>
                        </a:spcAft>
                      </a:pPr>
                      <a:r>
                        <a:rPr lang="de-CH" sz="800" dirty="0">
                          <a:solidFill>
                            <a:schemeClr val="tx1"/>
                          </a:solidFill>
                          <a:effectLst/>
                          <a:latin typeface="Calibri" panose="020F0502020204030204" pitchFamily="34" charset="0"/>
                        </a:rPr>
                        <a:t>…</a:t>
                      </a:r>
                    </a:p>
                    <a:p>
                      <a:pPr marL="0" marR="0" fontAlgn="t">
                        <a:spcBef>
                          <a:spcPts val="0"/>
                        </a:spcBef>
                        <a:spcAft>
                          <a:spcPts val="0"/>
                        </a:spcAft>
                      </a:pPr>
                      <a:r>
                        <a:rPr lang="de-CH" sz="800" dirty="0">
                          <a:solidFill>
                            <a:schemeClr val="tx1"/>
                          </a:solidFill>
                          <a:effectLst/>
                          <a:latin typeface="Calibri" panose="020F0502020204030204" pitchFamily="34" charset="0"/>
                        </a:rPr>
                        <a:t>…</a:t>
                      </a:r>
                    </a:p>
                    <a:p>
                      <a:pPr marL="0" marR="0" fontAlgn="t">
                        <a:spcBef>
                          <a:spcPts val="0"/>
                        </a:spcBef>
                        <a:spcAft>
                          <a:spcPts val="0"/>
                        </a:spcAft>
                      </a:pPr>
                      <a:r>
                        <a:rPr lang="de-CH" sz="800" dirty="0">
                          <a:solidFill>
                            <a:schemeClr val="tx1"/>
                          </a:solidFill>
                          <a:effectLst/>
                          <a:latin typeface="Calibri" panose="020F0502020204030204" pitchFamily="34" charset="0"/>
                        </a:rPr>
                        <a:t>...</a:t>
                      </a:r>
                    </a:p>
                    <a:p>
                      <a:pPr marL="0" marR="0" fontAlgn="t">
                        <a:spcBef>
                          <a:spcPts val="0"/>
                        </a:spcBef>
                        <a:spcAft>
                          <a:spcPts val="0"/>
                        </a:spcAft>
                      </a:pPr>
                      <a:r>
                        <a:rPr lang="de-CH" sz="800" dirty="0">
                          <a:solidFill>
                            <a:schemeClr val="tx1"/>
                          </a:solidFill>
                          <a:effectLst/>
                          <a:latin typeface="Calibri" panose="020F0502020204030204" pitchFamily="34" charset="0"/>
                        </a:rPr>
                        <a:t>1 oder 0</a:t>
                      </a:r>
                    </a:p>
                    <a:p>
                      <a:pPr marL="0" marR="0" fontAlgn="t">
                        <a:spcBef>
                          <a:spcPts val="0"/>
                        </a:spcBef>
                        <a:spcAft>
                          <a:spcPts val="0"/>
                        </a:spcAft>
                      </a:pPr>
                      <a:r>
                        <a:rPr lang="de-CH" sz="800" dirty="0">
                          <a:solidFill>
                            <a:schemeClr val="tx1"/>
                          </a:solidFill>
                          <a:effectLst/>
                          <a:latin typeface="Calibri" panose="020F0502020204030204" pitchFamily="34" charset="0"/>
                        </a:rPr>
                        <a:t> </a:t>
                      </a:r>
                    </a:p>
                    <a:p>
                      <a:pPr marL="0" marR="0" fontAlgn="t">
                        <a:spcBef>
                          <a:spcPts val="0"/>
                        </a:spcBef>
                        <a:spcAft>
                          <a:spcPts val="0"/>
                        </a:spcAft>
                      </a:pPr>
                      <a:r>
                        <a:rPr lang="de-CH" sz="800" dirty="0">
                          <a:solidFill>
                            <a:schemeClr val="tx1"/>
                          </a:solidFill>
                          <a:effectLst/>
                          <a:latin typeface="Calibri" panose="020F0502020204030204" pitchFamily="34" charset="0"/>
                        </a:rPr>
                        <a:t> </a:t>
                      </a:r>
                    </a:p>
                  </a:txBody>
                  <a:tcPr marL="29709" marR="29709" marT="29709" marB="2970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CH" sz="800" b="1" dirty="0">
                          <a:solidFill>
                            <a:schemeClr val="tx1"/>
                          </a:solidFill>
                          <a:effectLst/>
                          <a:latin typeface="Calibri" panose="020F0502020204030204" pitchFamily="34" charset="0"/>
                        </a:rPr>
                        <a:t>Source/IP-1</a:t>
                      </a:r>
                      <a:endParaRPr lang="de-CH" sz="800" dirty="0">
                        <a:solidFill>
                          <a:schemeClr val="tx1"/>
                        </a:solidFill>
                        <a:effectLst/>
                        <a:latin typeface="Calibri" panose="020F0502020204030204" pitchFamily="34" charset="0"/>
                      </a:endParaRPr>
                    </a:p>
                    <a:p>
                      <a:pPr marL="0" marR="0" fontAlgn="t">
                        <a:spcBef>
                          <a:spcPts val="0"/>
                        </a:spcBef>
                        <a:spcAft>
                          <a:spcPts val="0"/>
                        </a:spcAft>
                      </a:pPr>
                      <a:r>
                        <a:rPr lang="de-CH" sz="800" dirty="0">
                          <a:solidFill>
                            <a:schemeClr val="tx1"/>
                          </a:solidFill>
                          <a:effectLst/>
                          <a:latin typeface="Calibri" panose="020F0502020204030204" pitchFamily="34" charset="0"/>
                        </a:rPr>
                        <a:t> </a:t>
                      </a:r>
                    </a:p>
                    <a:p>
                      <a:pPr marL="0" marR="0" fontAlgn="t">
                        <a:spcBef>
                          <a:spcPts val="0"/>
                        </a:spcBef>
                        <a:spcAft>
                          <a:spcPts val="0"/>
                        </a:spcAft>
                      </a:pPr>
                      <a:r>
                        <a:rPr lang="de-CH" sz="800" dirty="0">
                          <a:solidFill>
                            <a:schemeClr val="tx1"/>
                          </a:solidFill>
                          <a:effectLst/>
                          <a:latin typeface="Calibri" panose="020F0502020204030204" pitchFamily="34" charset="0"/>
                        </a:rPr>
                        <a:t>1 oder 0</a:t>
                      </a:r>
                    </a:p>
                    <a:p>
                      <a:pPr marL="0" marR="0" fontAlgn="t">
                        <a:spcBef>
                          <a:spcPts val="0"/>
                        </a:spcBef>
                        <a:spcAft>
                          <a:spcPts val="0"/>
                        </a:spcAft>
                      </a:pPr>
                      <a:r>
                        <a:rPr lang="de-CH" sz="800" dirty="0">
                          <a:solidFill>
                            <a:schemeClr val="tx1"/>
                          </a:solidFill>
                          <a:effectLst/>
                          <a:latin typeface="Calibri" panose="020F0502020204030204" pitchFamily="34" charset="0"/>
                        </a:rPr>
                        <a:t>…</a:t>
                      </a:r>
                    </a:p>
                    <a:p>
                      <a:pPr marL="0" marR="0" fontAlgn="t">
                        <a:spcBef>
                          <a:spcPts val="0"/>
                        </a:spcBef>
                        <a:spcAft>
                          <a:spcPts val="0"/>
                        </a:spcAft>
                      </a:pPr>
                      <a:r>
                        <a:rPr lang="de-CH" sz="800" dirty="0">
                          <a:solidFill>
                            <a:schemeClr val="tx1"/>
                          </a:solidFill>
                          <a:effectLst/>
                          <a:latin typeface="Calibri" panose="020F0502020204030204" pitchFamily="34" charset="0"/>
                        </a:rPr>
                        <a:t>…</a:t>
                      </a:r>
                    </a:p>
                    <a:p>
                      <a:pPr marL="0" marR="0" fontAlgn="t">
                        <a:spcBef>
                          <a:spcPts val="0"/>
                        </a:spcBef>
                        <a:spcAft>
                          <a:spcPts val="0"/>
                        </a:spcAft>
                      </a:pPr>
                      <a:r>
                        <a:rPr lang="de-CH" sz="800" dirty="0">
                          <a:solidFill>
                            <a:schemeClr val="tx1"/>
                          </a:solidFill>
                          <a:effectLst/>
                          <a:latin typeface="Calibri" panose="020F0502020204030204" pitchFamily="34" charset="0"/>
                        </a:rPr>
                        <a:t>...</a:t>
                      </a:r>
                    </a:p>
                    <a:p>
                      <a:pPr marL="0" marR="0" fontAlgn="t">
                        <a:spcBef>
                          <a:spcPts val="0"/>
                        </a:spcBef>
                        <a:spcAft>
                          <a:spcPts val="0"/>
                        </a:spcAft>
                      </a:pPr>
                      <a:r>
                        <a:rPr lang="de-CH" sz="800" dirty="0">
                          <a:solidFill>
                            <a:schemeClr val="tx1"/>
                          </a:solidFill>
                          <a:effectLst/>
                          <a:latin typeface="Calibri" panose="020F0502020204030204" pitchFamily="34" charset="0"/>
                        </a:rPr>
                        <a:t>1 oder 0</a:t>
                      </a:r>
                    </a:p>
                    <a:p>
                      <a:pPr marL="0" marR="0" fontAlgn="t">
                        <a:spcBef>
                          <a:spcPts val="0"/>
                        </a:spcBef>
                        <a:spcAft>
                          <a:spcPts val="0"/>
                        </a:spcAft>
                      </a:pPr>
                      <a:r>
                        <a:rPr lang="de-CH" sz="800" dirty="0">
                          <a:solidFill>
                            <a:schemeClr val="tx1"/>
                          </a:solidFill>
                          <a:effectLst/>
                          <a:latin typeface="Calibri" panose="020F0502020204030204" pitchFamily="34" charset="0"/>
                        </a:rPr>
                        <a:t> </a:t>
                      </a:r>
                    </a:p>
                    <a:p>
                      <a:pPr marL="0" marR="0" fontAlgn="t">
                        <a:spcBef>
                          <a:spcPts val="0"/>
                        </a:spcBef>
                        <a:spcAft>
                          <a:spcPts val="0"/>
                        </a:spcAft>
                      </a:pPr>
                      <a:r>
                        <a:rPr lang="de-CH" sz="800" dirty="0">
                          <a:solidFill>
                            <a:schemeClr val="tx1"/>
                          </a:solidFill>
                          <a:effectLst/>
                          <a:latin typeface="Calibri" panose="020F0502020204030204" pitchFamily="34" charset="0"/>
                        </a:rPr>
                        <a:t> </a:t>
                      </a:r>
                    </a:p>
                  </a:txBody>
                  <a:tcPr marL="29709" marR="29709" marT="29709" marB="2970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 </a:t>
                      </a:r>
                    </a:p>
                    <a:p>
                      <a:pPr marL="0" marR="0" fontAlgn="t">
                        <a:spcBef>
                          <a:spcPts val="0"/>
                        </a:spcBef>
                        <a:spcAft>
                          <a:spcPts val="0"/>
                        </a:spcAft>
                      </a:pPr>
                      <a:r>
                        <a:rPr lang="de-CH" sz="800">
                          <a:solidFill>
                            <a:schemeClr val="tx1"/>
                          </a:solidFill>
                          <a:effectLst/>
                          <a:latin typeface="Calibri" panose="020F0502020204030204" pitchFamily="34" charset="0"/>
                        </a:rPr>
                        <a:t>1 oder 0</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1 oder 0</a:t>
                      </a:r>
                    </a:p>
                    <a:p>
                      <a:pPr marL="0" marR="0" fontAlgn="t">
                        <a:spcBef>
                          <a:spcPts val="0"/>
                        </a:spcBef>
                        <a:spcAft>
                          <a:spcPts val="0"/>
                        </a:spcAft>
                      </a:pPr>
                      <a:r>
                        <a:rPr lang="de-CH" sz="800">
                          <a:solidFill>
                            <a:schemeClr val="tx1"/>
                          </a:solidFill>
                          <a:effectLst/>
                          <a:latin typeface="Calibri" panose="020F0502020204030204" pitchFamily="34" charset="0"/>
                        </a:rPr>
                        <a:t> </a:t>
                      </a:r>
                    </a:p>
                    <a:p>
                      <a:pPr marL="0" marR="0" fontAlgn="t">
                        <a:spcBef>
                          <a:spcPts val="0"/>
                        </a:spcBef>
                        <a:spcAft>
                          <a:spcPts val="0"/>
                        </a:spcAft>
                      </a:pPr>
                      <a:r>
                        <a:rPr lang="de-CH" sz="800">
                          <a:solidFill>
                            <a:schemeClr val="tx1"/>
                          </a:solidFill>
                          <a:effectLst/>
                          <a:latin typeface="Calibri" panose="020F0502020204030204" pitchFamily="34" charset="0"/>
                        </a:rPr>
                        <a:t> </a:t>
                      </a:r>
                    </a:p>
                  </a:txBody>
                  <a:tcPr marL="29709" marR="29709" marT="29709" marB="2970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 </a:t>
                      </a:r>
                    </a:p>
                    <a:p>
                      <a:pPr marL="0" marR="0" fontAlgn="t">
                        <a:spcBef>
                          <a:spcPts val="0"/>
                        </a:spcBef>
                        <a:spcAft>
                          <a:spcPts val="0"/>
                        </a:spcAft>
                      </a:pPr>
                      <a:r>
                        <a:rPr lang="de-CH" sz="800">
                          <a:solidFill>
                            <a:schemeClr val="tx1"/>
                          </a:solidFill>
                          <a:effectLst/>
                          <a:latin typeface="Calibri" panose="020F0502020204030204" pitchFamily="34" charset="0"/>
                        </a:rPr>
                        <a:t>1 oder 0</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1 oder 0</a:t>
                      </a:r>
                    </a:p>
                    <a:p>
                      <a:pPr marL="0" marR="0" fontAlgn="t">
                        <a:spcBef>
                          <a:spcPts val="0"/>
                        </a:spcBef>
                        <a:spcAft>
                          <a:spcPts val="0"/>
                        </a:spcAft>
                      </a:pPr>
                      <a:r>
                        <a:rPr lang="de-CH" sz="800">
                          <a:solidFill>
                            <a:schemeClr val="tx1"/>
                          </a:solidFill>
                          <a:effectLst/>
                          <a:latin typeface="Calibri" panose="020F0502020204030204" pitchFamily="34" charset="0"/>
                        </a:rPr>
                        <a:t> </a:t>
                      </a:r>
                    </a:p>
                    <a:p>
                      <a:pPr marL="0" marR="0" fontAlgn="t">
                        <a:spcBef>
                          <a:spcPts val="0"/>
                        </a:spcBef>
                        <a:spcAft>
                          <a:spcPts val="0"/>
                        </a:spcAft>
                      </a:pPr>
                      <a:r>
                        <a:rPr lang="de-CH" sz="800">
                          <a:solidFill>
                            <a:schemeClr val="tx1"/>
                          </a:solidFill>
                          <a:effectLst/>
                          <a:latin typeface="Calibri" panose="020F0502020204030204" pitchFamily="34" charset="0"/>
                        </a:rPr>
                        <a:t> </a:t>
                      </a:r>
                    </a:p>
                  </a:txBody>
                  <a:tcPr marL="29709" marR="29709" marT="29709" marB="2970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CH" sz="800" b="1">
                          <a:solidFill>
                            <a:schemeClr val="tx1"/>
                          </a:solidFill>
                          <a:effectLst/>
                          <a:latin typeface="Calibri" panose="020F0502020204030204" pitchFamily="34" charset="0"/>
                        </a:rPr>
                        <a:t>Source/IP-L</a:t>
                      </a:r>
                      <a:endParaRPr lang="de-CH" sz="800">
                        <a:solidFill>
                          <a:schemeClr val="tx1"/>
                        </a:solidFill>
                        <a:effectLst/>
                        <a:latin typeface="Calibri" panose="020F0502020204030204" pitchFamily="34" charset="0"/>
                      </a:endParaRPr>
                    </a:p>
                    <a:p>
                      <a:pPr marL="0" marR="0" fontAlgn="t">
                        <a:spcBef>
                          <a:spcPts val="0"/>
                        </a:spcBef>
                        <a:spcAft>
                          <a:spcPts val="0"/>
                        </a:spcAft>
                      </a:pPr>
                      <a:r>
                        <a:rPr lang="de-CH" sz="800">
                          <a:solidFill>
                            <a:schemeClr val="tx1"/>
                          </a:solidFill>
                          <a:effectLst/>
                          <a:latin typeface="Calibri" panose="020F0502020204030204" pitchFamily="34" charset="0"/>
                        </a:rPr>
                        <a:t> </a:t>
                      </a:r>
                    </a:p>
                    <a:p>
                      <a:pPr marL="0" marR="0" fontAlgn="t">
                        <a:spcBef>
                          <a:spcPts val="0"/>
                        </a:spcBef>
                        <a:spcAft>
                          <a:spcPts val="0"/>
                        </a:spcAft>
                      </a:pPr>
                      <a:r>
                        <a:rPr lang="de-CH" sz="800">
                          <a:solidFill>
                            <a:schemeClr val="tx1"/>
                          </a:solidFill>
                          <a:effectLst/>
                          <a:latin typeface="Calibri" panose="020F0502020204030204" pitchFamily="34" charset="0"/>
                        </a:rPr>
                        <a:t>1 oder 0</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1 oder 0</a:t>
                      </a:r>
                    </a:p>
                    <a:p>
                      <a:pPr marL="0" marR="0" fontAlgn="t">
                        <a:spcBef>
                          <a:spcPts val="0"/>
                        </a:spcBef>
                        <a:spcAft>
                          <a:spcPts val="0"/>
                        </a:spcAft>
                      </a:pPr>
                      <a:r>
                        <a:rPr lang="de-CH" sz="800">
                          <a:solidFill>
                            <a:schemeClr val="tx1"/>
                          </a:solidFill>
                          <a:effectLst/>
                          <a:latin typeface="Calibri" panose="020F0502020204030204" pitchFamily="34" charset="0"/>
                        </a:rPr>
                        <a:t> </a:t>
                      </a:r>
                    </a:p>
                    <a:p>
                      <a:pPr marL="0" marR="0" fontAlgn="t">
                        <a:spcBef>
                          <a:spcPts val="0"/>
                        </a:spcBef>
                        <a:spcAft>
                          <a:spcPts val="0"/>
                        </a:spcAft>
                      </a:pPr>
                      <a:r>
                        <a:rPr lang="de-CH" sz="800">
                          <a:solidFill>
                            <a:schemeClr val="tx1"/>
                          </a:solidFill>
                          <a:effectLst/>
                          <a:latin typeface="Calibri" panose="020F0502020204030204" pitchFamily="34" charset="0"/>
                        </a:rPr>
                        <a:t> </a:t>
                      </a:r>
                    </a:p>
                  </a:txBody>
                  <a:tcPr marL="29709" marR="29709" marT="29709" marB="2970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CH" sz="800" b="1">
                          <a:solidFill>
                            <a:schemeClr val="tx1"/>
                          </a:solidFill>
                          <a:effectLst/>
                          <a:latin typeface="Calibri" panose="020F0502020204030204" pitchFamily="34" charset="0"/>
                        </a:rPr>
                        <a:t>Destination/host-1</a:t>
                      </a:r>
                      <a:endParaRPr lang="de-CH" sz="800">
                        <a:solidFill>
                          <a:schemeClr val="tx1"/>
                        </a:solidFill>
                        <a:effectLst/>
                        <a:latin typeface="Calibri" panose="020F0502020204030204" pitchFamily="34" charset="0"/>
                      </a:endParaRPr>
                    </a:p>
                    <a:p>
                      <a:pPr marL="0" marR="0" fontAlgn="t">
                        <a:spcBef>
                          <a:spcPts val="0"/>
                        </a:spcBef>
                        <a:spcAft>
                          <a:spcPts val="0"/>
                        </a:spcAft>
                      </a:pPr>
                      <a:r>
                        <a:rPr lang="de-CH" sz="800">
                          <a:solidFill>
                            <a:schemeClr val="tx1"/>
                          </a:solidFill>
                          <a:effectLst/>
                          <a:latin typeface="Calibri" panose="020F0502020204030204" pitchFamily="34" charset="0"/>
                        </a:rPr>
                        <a:t> </a:t>
                      </a:r>
                    </a:p>
                    <a:p>
                      <a:pPr marL="0" marR="0" fontAlgn="t">
                        <a:spcBef>
                          <a:spcPts val="0"/>
                        </a:spcBef>
                        <a:spcAft>
                          <a:spcPts val="0"/>
                        </a:spcAft>
                      </a:pPr>
                      <a:r>
                        <a:rPr lang="de-CH" sz="800">
                          <a:solidFill>
                            <a:schemeClr val="tx1"/>
                          </a:solidFill>
                          <a:effectLst/>
                          <a:latin typeface="Calibri" panose="020F0502020204030204" pitchFamily="34" charset="0"/>
                        </a:rPr>
                        <a:t>1 oder 0</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1 oder 0</a:t>
                      </a:r>
                    </a:p>
                    <a:p>
                      <a:pPr marL="0" marR="0" fontAlgn="t">
                        <a:spcBef>
                          <a:spcPts val="0"/>
                        </a:spcBef>
                        <a:spcAft>
                          <a:spcPts val="0"/>
                        </a:spcAft>
                      </a:pPr>
                      <a:r>
                        <a:rPr lang="de-CH" sz="800">
                          <a:solidFill>
                            <a:schemeClr val="tx1"/>
                          </a:solidFill>
                          <a:effectLst/>
                          <a:latin typeface="Calibri" panose="020F0502020204030204" pitchFamily="34" charset="0"/>
                        </a:rPr>
                        <a:t> </a:t>
                      </a:r>
                    </a:p>
                    <a:p>
                      <a:pPr marL="0" marR="0" fontAlgn="t">
                        <a:spcBef>
                          <a:spcPts val="0"/>
                        </a:spcBef>
                        <a:spcAft>
                          <a:spcPts val="0"/>
                        </a:spcAft>
                      </a:pPr>
                      <a:r>
                        <a:rPr lang="de-CH" sz="800">
                          <a:solidFill>
                            <a:schemeClr val="tx1"/>
                          </a:solidFill>
                          <a:effectLst/>
                          <a:latin typeface="Calibri" panose="020F0502020204030204" pitchFamily="34" charset="0"/>
                        </a:rPr>
                        <a:t> </a:t>
                      </a:r>
                    </a:p>
                  </a:txBody>
                  <a:tcPr marL="29709" marR="29709" marT="29709" marB="2970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 </a:t>
                      </a:r>
                    </a:p>
                    <a:p>
                      <a:pPr marL="0" marR="0" fontAlgn="t">
                        <a:spcBef>
                          <a:spcPts val="0"/>
                        </a:spcBef>
                        <a:spcAft>
                          <a:spcPts val="0"/>
                        </a:spcAft>
                      </a:pPr>
                      <a:r>
                        <a:rPr lang="de-CH" sz="800">
                          <a:solidFill>
                            <a:schemeClr val="tx1"/>
                          </a:solidFill>
                          <a:effectLst/>
                          <a:latin typeface="Calibri" panose="020F0502020204030204" pitchFamily="34" charset="0"/>
                        </a:rPr>
                        <a:t>1 oder 0</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1 oder 0</a:t>
                      </a:r>
                    </a:p>
                    <a:p>
                      <a:pPr marL="0" marR="0" fontAlgn="t">
                        <a:spcBef>
                          <a:spcPts val="0"/>
                        </a:spcBef>
                        <a:spcAft>
                          <a:spcPts val="0"/>
                        </a:spcAft>
                      </a:pPr>
                      <a:r>
                        <a:rPr lang="de-CH" sz="800">
                          <a:solidFill>
                            <a:schemeClr val="tx1"/>
                          </a:solidFill>
                          <a:effectLst/>
                          <a:latin typeface="Calibri" panose="020F0502020204030204" pitchFamily="34" charset="0"/>
                        </a:rPr>
                        <a:t> </a:t>
                      </a:r>
                    </a:p>
                    <a:p>
                      <a:pPr marL="0" marR="0" fontAlgn="t">
                        <a:spcBef>
                          <a:spcPts val="0"/>
                        </a:spcBef>
                        <a:spcAft>
                          <a:spcPts val="0"/>
                        </a:spcAft>
                      </a:pPr>
                      <a:r>
                        <a:rPr lang="de-CH" sz="800">
                          <a:solidFill>
                            <a:schemeClr val="tx1"/>
                          </a:solidFill>
                          <a:effectLst/>
                          <a:latin typeface="Calibri" panose="020F0502020204030204" pitchFamily="34" charset="0"/>
                        </a:rPr>
                        <a:t> </a:t>
                      </a:r>
                    </a:p>
                  </a:txBody>
                  <a:tcPr marL="29709" marR="29709" marT="29709" marB="2970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 </a:t>
                      </a:r>
                    </a:p>
                    <a:p>
                      <a:pPr marL="0" marR="0" fontAlgn="t">
                        <a:spcBef>
                          <a:spcPts val="0"/>
                        </a:spcBef>
                        <a:spcAft>
                          <a:spcPts val="0"/>
                        </a:spcAft>
                      </a:pPr>
                      <a:r>
                        <a:rPr lang="de-CH" sz="800">
                          <a:solidFill>
                            <a:schemeClr val="tx1"/>
                          </a:solidFill>
                          <a:effectLst/>
                          <a:latin typeface="Calibri" panose="020F0502020204030204" pitchFamily="34" charset="0"/>
                        </a:rPr>
                        <a:t>1 oder 0</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1 oder 0</a:t>
                      </a:r>
                    </a:p>
                    <a:p>
                      <a:pPr marL="0" marR="0" fontAlgn="t">
                        <a:spcBef>
                          <a:spcPts val="0"/>
                        </a:spcBef>
                        <a:spcAft>
                          <a:spcPts val="0"/>
                        </a:spcAft>
                      </a:pPr>
                      <a:r>
                        <a:rPr lang="de-CH" sz="800">
                          <a:solidFill>
                            <a:schemeClr val="tx1"/>
                          </a:solidFill>
                          <a:effectLst/>
                          <a:latin typeface="Calibri" panose="020F0502020204030204" pitchFamily="34" charset="0"/>
                        </a:rPr>
                        <a:t> </a:t>
                      </a:r>
                    </a:p>
                    <a:p>
                      <a:pPr marL="0" marR="0" fontAlgn="t">
                        <a:spcBef>
                          <a:spcPts val="0"/>
                        </a:spcBef>
                        <a:spcAft>
                          <a:spcPts val="0"/>
                        </a:spcAft>
                      </a:pPr>
                      <a:r>
                        <a:rPr lang="de-CH" sz="800">
                          <a:solidFill>
                            <a:schemeClr val="tx1"/>
                          </a:solidFill>
                          <a:effectLst/>
                          <a:latin typeface="Calibri" panose="020F0502020204030204" pitchFamily="34" charset="0"/>
                        </a:rPr>
                        <a:t> </a:t>
                      </a:r>
                    </a:p>
                  </a:txBody>
                  <a:tcPr marL="29709" marR="29709" marT="29709" marB="2970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CH" sz="800" b="1">
                          <a:solidFill>
                            <a:schemeClr val="tx1"/>
                          </a:solidFill>
                          <a:effectLst/>
                          <a:latin typeface="Calibri" panose="020F0502020204030204" pitchFamily="34" charset="0"/>
                        </a:rPr>
                        <a:t>Destination/host-K</a:t>
                      </a:r>
                      <a:endParaRPr lang="de-CH" sz="800">
                        <a:solidFill>
                          <a:schemeClr val="tx1"/>
                        </a:solidFill>
                        <a:effectLst/>
                        <a:latin typeface="Calibri" panose="020F0502020204030204" pitchFamily="34" charset="0"/>
                      </a:endParaRPr>
                    </a:p>
                    <a:p>
                      <a:pPr marL="0" marR="0" fontAlgn="t">
                        <a:spcBef>
                          <a:spcPts val="0"/>
                        </a:spcBef>
                        <a:spcAft>
                          <a:spcPts val="0"/>
                        </a:spcAft>
                      </a:pPr>
                      <a:r>
                        <a:rPr lang="de-CH" sz="800">
                          <a:solidFill>
                            <a:schemeClr val="tx1"/>
                          </a:solidFill>
                          <a:effectLst/>
                          <a:latin typeface="Calibri" panose="020F0502020204030204" pitchFamily="34" charset="0"/>
                        </a:rPr>
                        <a:t> </a:t>
                      </a:r>
                    </a:p>
                    <a:p>
                      <a:pPr marL="0" marR="0" fontAlgn="t">
                        <a:spcBef>
                          <a:spcPts val="0"/>
                        </a:spcBef>
                        <a:spcAft>
                          <a:spcPts val="0"/>
                        </a:spcAft>
                      </a:pPr>
                      <a:r>
                        <a:rPr lang="de-CH" sz="800">
                          <a:solidFill>
                            <a:schemeClr val="tx1"/>
                          </a:solidFill>
                          <a:effectLst/>
                          <a:latin typeface="Calibri" panose="020F0502020204030204" pitchFamily="34" charset="0"/>
                        </a:rPr>
                        <a:t>1 oder 0</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1 oder 0</a:t>
                      </a:r>
                    </a:p>
                    <a:p>
                      <a:pPr marL="0" marR="0" fontAlgn="t">
                        <a:spcBef>
                          <a:spcPts val="0"/>
                        </a:spcBef>
                        <a:spcAft>
                          <a:spcPts val="0"/>
                        </a:spcAft>
                      </a:pPr>
                      <a:r>
                        <a:rPr lang="de-CH" sz="800">
                          <a:solidFill>
                            <a:schemeClr val="tx1"/>
                          </a:solidFill>
                          <a:effectLst/>
                          <a:latin typeface="Calibri" panose="020F0502020204030204" pitchFamily="34" charset="0"/>
                        </a:rPr>
                        <a:t> </a:t>
                      </a:r>
                    </a:p>
                    <a:p>
                      <a:pPr marL="0" marR="0" fontAlgn="t">
                        <a:spcBef>
                          <a:spcPts val="0"/>
                        </a:spcBef>
                        <a:spcAft>
                          <a:spcPts val="0"/>
                        </a:spcAft>
                      </a:pPr>
                      <a:r>
                        <a:rPr lang="de-CH" sz="800">
                          <a:solidFill>
                            <a:schemeClr val="tx1"/>
                          </a:solidFill>
                          <a:effectLst/>
                          <a:latin typeface="Calibri" panose="020F0502020204030204" pitchFamily="34" charset="0"/>
                        </a:rPr>
                        <a:t> </a:t>
                      </a:r>
                    </a:p>
                  </a:txBody>
                  <a:tcPr marL="29709" marR="29709" marT="29709" marB="2970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CH" sz="800" b="1">
                          <a:solidFill>
                            <a:schemeClr val="tx1"/>
                          </a:solidFill>
                          <a:effectLst/>
                          <a:latin typeface="Calibri" panose="020F0502020204030204" pitchFamily="34" charset="0"/>
                        </a:rPr>
                        <a:t>Hour of the day</a:t>
                      </a:r>
                      <a:endParaRPr lang="de-CH" sz="800">
                        <a:solidFill>
                          <a:schemeClr val="tx1"/>
                        </a:solidFill>
                        <a:effectLst/>
                        <a:latin typeface="Calibri" panose="020F0502020204030204" pitchFamily="34" charset="0"/>
                      </a:endParaRPr>
                    </a:p>
                    <a:p>
                      <a:pPr marL="342900" marR="0" fontAlgn="t">
                        <a:spcBef>
                          <a:spcPts val="0"/>
                        </a:spcBef>
                        <a:spcAft>
                          <a:spcPts val="0"/>
                        </a:spcAft>
                      </a:pPr>
                      <a:r>
                        <a:rPr lang="de-CH" sz="800">
                          <a:solidFill>
                            <a:schemeClr val="tx1"/>
                          </a:solidFill>
                          <a:effectLst/>
                          <a:latin typeface="Calibri" panose="020F0502020204030204" pitchFamily="34" charset="0"/>
                        </a:rPr>
                        <a:t> </a:t>
                      </a:r>
                    </a:p>
                    <a:p>
                      <a:pPr marL="0" marR="0" fontAlgn="t">
                        <a:spcBef>
                          <a:spcPts val="0"/>
                        </a:spcBef>
                        <a:spcAft>
                          <a:spcPts val="0"/>
                        </a:spcAft>
                      </a:pPr>
                      <a:r>
                        <a:rPr lang="de-CH" sz="800">
                          <a:solidFill>
                            <a:schemeClr val="tx1"/>
                          </a:solidFill>
                          <a:effectLst/>
                          <a:latin typeface="Calibri" panose="020F0502020204030204" pitchFamily="34" charset="0"/>
                        </a:rPr>
                        <a:t>1 -24</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1 -24</a:t>
                      </a:r>
                    </a:p>
                    <a:p>
                      <a:pPr marL="0" marR="0" fontAlgn="t">
                        <a:spcBef>
                          <a:spcPts val="0"/>
                        </a:spcBef>
                        <a:spcAft>
                          <a:spcPts val="0"/>
                        </a:spcAft>
                      </a:pPr>
                      <a:r>
                        <a:rPr lang="de-CH" sz="800">
                          <a:solidFill>
                            <a:schemeClr val="tx1"/>
                          </a:solidFill>
                          <a:effectLst/>
                          <a:latin typeface="Calibri" panose="020F0502020204030204" pitchFamily="34" charset="0"/>
                        </a:rPr>
                        <a:t> </a:t>
                      </a:r>
                    </a:p>
                  </a:txBody>
                  <a:tcPr marL="29709" marR="29709" marT="29709" marB="2970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CH" sz="800" b="1">
                          <a:solidFill>
                            <a:schemeClr val="tx1"/>
                          </a:solidFill>
                          <a:effectLst/>
                          <a:latin typeface="Calibri" panose="020F0502020204030204" pitchFamily="34" charset="0"/>
                        </a:rPr>
                        <a:t>Day of the Week</a:t>
                      </a:r>
                      <a:endParaRPr lang="de-CH" sz="800">
                        <a:solidFill>
                          <a:schemeClr val="tx1"/>
                        </a:solidFill>
                        <a:effectLst/>
                        <a:latin typeface="Calibri" panose="020F0502020204030204" pitchFamily="34" charset="0"/>
                      </a:endParaRPr>
                    </a:p>
                    <a:p>
                      <a:pPr marL="0" marR="0" fontAlgn="t">
                        <a:spcBef>
                          <a:spcPts val="0"/>
                        </a:spcBef>
                        <a:spcAft>
                          <a:spcPts val="0"/>
                        </a:spcAft>
                      </a:pPr>
                      <a:r>
                        <a:rPr lang="de-CH" sz="800">
                          <a:solidFill>
                            <a:schemeClr val="tx1"/>
                          </a:solidFill>
                          <a:effectLst/>
                          <a:latin typeface="Calibri" panose="020F0502020204030204" pitchFamily="34" charset="0"/>
                        </a:rPr>
                        <a:t> </a:t>
                      </a:r>
                    </a:p>
                    <a:p>
                      <a:pPr marL="0" marR="0" fontAlgn="t">
                        <a:spcBef>
                          <a:spcPts val="0"/>
                        </a:spcBef>
                        <a:spcAft>
                          <a:spcPts val="0"/>
                        </a:spcAft>
                      </a:pPr>
                      <a:r>
                        <a:rPr lang="de-CH" sz="800">
                          <a:solidFill>
                            <a:schemeClr val="tx1"/>
                          </a:solidFill>
                          <a:effectLst/>
                          <a:latin typeface="Calibri" panose="020F0502020204030204" pitchFamily="34" charset="0"/>
                        </a:rPr>
                        <a:t>1-7</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a:t>
                      </a:r>
                    </a:p>
                    <a:p>
                      <a:pPr marL="0" marR="0" fontAlgn="t">
                        <a:spcBef>
                          <a:spcPts val="0"/>
                        </a:spcBef>
                        <a:spcAft>
                          <a:spcPts val="0"/>
                        </a:spcAft>
                      </a:pPr>
                      <a:r>
                        <a:rPr lang="de-CH" sz="800">
                          <a:solidFill>
                            <a:schemeClr val="tx1"/>
                          </a:solidFill>
                          <a:effectLst/>
                          <a:latin typeface="Calibri" panose="020F0502020204030204" pitchFamily="34" charset="0"/>
                        </a:rPr>
                        <a:t>1-7</a:t>
                      </a:r>
                    </a:p>
                  </a:txBody>
                  <a:tcPr marL="29709" marR="29709" marT="29709" marB="2970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CH" sz="800" b="1" dirty="0">
                          <a:solidFill>
                            <a:schemeClr val="tx1"/>
                          </a:solidFill>
                          <a:effectLst/>
                          <a:latin typeface="Calibri" panose="020F0502020204030204" pitchFamily="34" charset="0"/>
                        </a:rPr>
                        <a:t>Resultat</a:t>
                      </a:r>
                      <a:br>
                        <a:rPr lang="de-CH" sz="800" b="1" dirty="0">
                          <a:solidFill>
                            <a:schemeClr val="tx1"/>
                          </a:solidFill>
                          <a:effectLst/>
                          <a:latin typeface="Calibri" panose="020F0502020204030204" pitchFamily="34" charset="0"/>
                        </a:rPr>
                      </a:br>
                      <a:r>
                        <a:rPr lang="de-CH" sz="800" dirty="0">
                          <a:solidFill>
                            <a:schemeClr val="tx1"/>
                          </a:solidFill>
                          <a:effectLst/>
                          <a:latin typeface="Calibri" panose="020F0502020204030204" pitchFamily="34" charset="0"/>
                        </a:rPr>
                        <a:t> </a:t>
                      </a:r>
                    </a:p>
                    <a:p>
                      <a:pPr marL="0" marR="0" fontAlgn="t">
                        <a:spcBef>
                          <a:spcPts val="0"/>
                        </a:spcBef>
                        <a:spcAft>
                          <a:spcPts val="0"/>
                        </a:spcAft>
                      </a:pPr>
                      <a:r>
                        <a:rPr lang="de-CH" sz="800" dirty="0">
                          <a:solidFill>
                            <a:schemeClr val="tx1"/>
                          </a:solidFill>
                          <a:effectLst/>
                          <a:latin typeface="Calibri" panose="020F0502020204030204" pitchFamily="34" charset="0"/>
                        </a:rPr>
                        <a:t>1 oder 0</a:t>
                      </a:r>
                    </a:p>
                    <a:p>
                      <a:pPr marL="0" marR="0" fontAlgn="t">
                        <a:spcBef>
                          <a:spcPts val="0"/>
                        </a:spcBef>
                        <a:spcAft>
                          <a:spcPts val="0"/>
                        </a:spcAft>
                      </a:pPr>
                      <a:r>
                        <a:rPr lang="de-CH" sz="800" dirty="0">
                          <a:solidFill>
                            <a:schemeClr val="tx1"/>
                          </a:solidFill>
                          <a:effectLst/>
                          <a:latin typeface="Calibri" panose="020F0502020204030204" pitchFamily="34" charset="0"/>
                        </a:rPr>
                        <a:t>…</a:t>
                      </a:r>
                    </a:p>
                    <a:p>
                      <a:pPr marL="0" marR="0" fontAlgn="t">
                        <a:spcBef>
                          <a:spcPts val="0"/>
                        </a:spcBef>
                        <a:spcAft>
                          <a:spcPts val="0"/>
                        </a:spcAft>
                      </a:pPr>
                      <a:r>
                        <a:rPr lang="de-CH" sz="800" dirty="0">
                          <a:solidFill>
                            <a:schemeClr val="tx1"/>
                          </a:solidFill>
                          <a:effectLst/>
                          <a:latin typeface="Calibri" panose="020F0502020204030204" pitchFamily="34" charset="0"/>
                        </a:rPr>
                        <a:t>…</a:t>
                      </a:r>
                    </a:p>
                    <a:p>
                      <a:pPr marL="0" marR="0" fontAlgn="t">
                        <a:spcBef>
                          <a:spcPts val="0"/>
                        </a:spcBef>
                        <a:spcAft>
                          <a:spcPts val="0"/>
                        </a:spcAft>
                      </a:pPr>
                      <a:r>
                        <a:rPr lang="de-CH" sz="800" dirty="0">
                          <a:solidFill>
                            <a:schemeClr val="tx1"/>
                          </a:solidFill>
                          <a:effectLst/>
                          <a:latin typeface="Calibri" panose="020F0502020204030204" pitchFamily="34" charset="0"/>
                        </a:rPr>
                        <a:t>...</a:t>
                      </a:r>
                    </a:p>
                    <a:p>
                      <a:pPr marL="0" marR="0" fontAlgn="t">
                        <a:spcBef>
                          <a:spcPts val="0"/>
                        </a:spcBef>
                        <a:spcAft>
                          <a:spcPts val="0"/>
                        </a:spcAft>
                      </a:pPr>
                      <a:r>
                        <a:rPr lang="de-CH" sz="800" dirty="0">
                          <a:solidFill>
                            <a:schemeClr val="tx1"/>
                          </a:solidFill>
                          <a:effectLst/>
                          <a:latin typeface="Calibri" panose="020F0502020204030204" pitchFamily="34" charset="0"/>
                        </a:rPr>
                        <a:t>1 oder 0</a:t>
                      </a:r>
                    </a:p>
                  </a:txBody>
                  <a:tcPr marL="29709" marR="29709" marT="29709" marB="2970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660194870"/>
                  </a:ext>
                </a:extLst>
              </a:tr>
            </a:tbl>
          </a:graphicData>
        </a:graphic>
      </p:graphicFrame>
      <p:sp>
        <p:nvSpPr>
          <p:cNvPr id="4" name="Footer Placeholder 3">
            <a:extLst>
              <a:ext uri="{FF2B5EF4-FFF2-40B4-BE49-F238E27FC236}">
                <a16:creationId xmlns:a16="http://schemas.microsoft.com/office/drawing/2014/main" id="{AA2D6140-94A7-4D4D-AC6E-140FF678DCA1}"/>
              </a:ext>
            </a:extLst>
          </p:cNvPr>
          <p:cNvSpPr>
            <a:spLocks noGrp="1"/>
          </p:cNvSpPr>
          <p:nvPr>
            <p:ph type="ftr" sz="quarter" idx="3"/>
          </p:nvPr>
        </p:nvSpPr>
        <p:spPr>
          <a:xfrm>
            <a:off x="1083600" y="4887535"/>
            <a:ext cx="6541200" cy="180000"/>
          </a:xfrm>
          <a:prstGeom prst="rect">
            <a:avLst/>
          </a:prstGeom>
        </p:spPr>
        <p:txBody>
          <a:bodyPr vert="horz" lIns="0" tIns="0" rIns="0" bIns="0" rtlCol="0" anchor="t"/>
          <a:lstStyle>
            <a:defPPr>
              <a:defRPr lang="de-DE"/>
            </a:defPPr>
            <a:lvl1pPr algn="l" rtl="0" eaLnBrk="0" fontAlgn="base" hangingPunct="0">
              <a:spcBef>
                <a:spcPct val="0"/>
              </a:spcBef>
              <a:spcAft>
                <a:spcPct val="0"/>
              </a:spcAft>
              <a:defRPr sz="900" kern="1200">
                <a:solidFill>
                  <a:schemeClr val="bg1"/>
                </a:solidFill>
                <a:latin typeface="Arial" charset="0"/>
                <a:ea typeface="ＭＳ Ｐゴシック" charset="0"/>
                <a:cs typeface="Arial"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5pPr>
            <a:lvl6pPr marL="2286000" algn="l" defTabSz="457200" rtl="0" eaLnBrk="1" latinLnBrk="0" hangingPunct="1">
              <a:defRPr sz="2400" kern="1200">
                <a:solidFill>
                  <a:schemeClr val="tx1"/>
                </a:solidFill>
                <a:latin typeface="Arial" charset="0"/>
                <a:ea typeface="ＭＳ Ｐゴシック" charset="0"/>
                <a:cs typeface="Arial" charset="0"/>
              </a:defRPr>
            </a:lvl6pPr>
            <a:lvl7pPr marL="2743200" algn="l" defTabSz="457200" rtl="0" eaLnBrk="1" latinLnBrk="0" hangingPunct="1">
              <a:defRPr sz="2400" kern="1200">
                <a:solidFill>
                  <a:schemeClr val="tx1"/>
                </a:solidFill>
                <a:latin typeface="Arial" charset="0"/>
                <a:ea typeface="ＭＳ Ｐゴシック" charset="0"/>
                <a:cs typeface="Arial" charset="0"/>
              </a:defRPr>
            </a:lvl7pPr>
            <a:lvl8pPr marL="3200400" algn="l" defTabSz="457200" rtl="0" eaLnBrk="1" latinLnBrk="0" hangingPunct="1">
              <a:defRPr sz="2400" kern="1200">
                <a:solidFill>
                  <a:schemeClr val="tx1"/>
                </a:solidFill>
                <a:latin typeface="Arial" charset="0"/>
                <a:ea typeface="ＭＳ Ｐゴシック" charset="0"/>
                <a:cs typeface="Arial" charset="0"/>
              </a:defRPr>
            </a:lvl8pPr>
            <a:lvl9pPr marL="3657600" algn="l" defTabSz="457200" rtl="0" eaLnBrk="1" latinLnBrk="0" hangingPunct="1">
              <a:defRPr sz="2400" kern="1200">
                <a:solidFill>
                  <a:schemeClr val="tx1"/>
                </a:solidFill>
                <a:latin typeface="Arial" charset="0"/>
                <a:ea typeface="ＭＳ Ｐゴシック" charset="0"/>
                <a:cs typeface="Arial" charset="0"/>
              </a:defRPr>
            </a:lvl9pPr>
          </a:lstStyle>
          <a:p>
            <a:r>
              <a:rPr lang="de-CH">
                <a:solidFill>
                  <a:srgbClr val="000000"/>
                </a:solidFill>
              </a:rPr>
              <a:t>Umberto Michelucci &amp; Florian Sonderegger - AI CoE</a:t>
            </a:r>
          </a:p>
        </p:txBody>
      </p:sp>
      <p:cxnSp>
        <p:nvCxnSpPr>
          <p:cNvPr id="7" name="Straight Connector 6">
            <a:extLst>
              <a:ext uri="{FF2B5EF4-FFF2-40B4-BE49-F238E27FC236}">
                <a16:creationId xmlns:a16="http://schemas.microsoft.com/office/drawing/2014/main" id="{60C0375A-6CEF-9E47-9541-CA39B3E65CC2}"/>
              </a:ext>
            </a:extLst>
          </p:cNvPr>
          <p:cNvCxnSpPr/>
          <p:nvPr/>
        </p:nvCxnSpPr>
        <p:spPr bwMode="auto">
          <a:xfrm>
            <a:off x="4610945" y="1327868"/>
            <a:ext cx="0" cy="1844702"/>
          </a:xfrm>
          <a:prstGeom prst="line">
            <a:avLst/>
          </a:prstGeom>
          <a:solidFill>
            <a:schemeClr val="accent1"/>
          </a:solidFill>
          <a:ln w="222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platzhalter 2">
            <a:extLst>
              <a:ext uri="{FF2B5EF4-FFF2-40B4-BE49-F238E27FC236}">
                <a16:creationId xmlns:a16="http://schemas.microsoft.com/office/drawing/2014/main" id="{D4E99885-8FC1-C34B-BC2C-84D9C5FED1CE}"/>
              </a:ext>
            </a:extLst>
          </p:cNvPr>
          <p:cNvSpPr txBox="1">
            <a:spLocks/>
          </p:cNvSpPr>
          <p:nvPr/>
        </p:nvSpPr>
        <p:spPr>
          <a:xfrm>
            <a:off x="4690459" y="1260124"/>
            <a:ext cx="3384221" cy="1991959"/>
          </a:xfrm>
          <a:prstGeom prst="rect">
            <a:avLst/>
          </a:prstGeom>
        </p:spPr>
        <p:txBody>
          <a:bodyPr lIns="0" rIns="0"/>
          <a:lstStyle>
            <a:lvl1pPr marL="285750" indent="-285750" algn="l" rtl="0" eaLnBrk="1" fontAlgn="base" hangingPunct="1">
              <a:lnSpc>
                <a:spcPct val="110000"/>
              </a:lnSpc>
              <a:spcBef>
                <a:spcPts val="1000"/>
              </a:spcBef>
              <a:spcAft>
                <a:spcPct val="0"/>
              </a:spcAft>
              <a:buClr>
                <a:schemeClr val="bg2"/>
              </a:buClr>
              <a:buSzPct val="120000"/>
              <a:buFont typeface="Arial" panose="020B0604020202020204" pitchFamily="34" charset="0"/>
              <a:buChar char="•"/>
              <a:defRPr sz="1600">
                <a:solidFill>
                  <a:schemeClr val="bg1"/>
                </a:solidFill>
                <a:latin typeface="+mn-lt"/>
                <a:ea typeface="ＭＳ Ｐゴシック" charset="0"/>
                <a:cs typeface="+mn-cs"/>
              </a:defRPr>
            </a:lvl1pPr>
            <a:lvl2pPr marL="576000" indent="-269875" algn="l" rtl="0" eaLnBrk="1" fontAlgn="base" hangingPunct="1">
              <a:lnSpc>
                <a:spcPct val="110000"/>
              </a:lnSpc>
              <a:spcBef>
                <a:spcPts val="1000"/>
              </a:spcBef>
              <a:spcAft>
                <a:spcPct val="0"/>
              </a:spcAft>
              <a:buClr>
                <a:schemeClr val="bg2"/>
              </a:buClr>
              <a:buSzPct val="100000"/>
              <a:buFont typeface="Arial" panose="020B0604020202020204" pitchFamily="34" charset="0"/>
              <a:buChar char="–"/>
              <a:defRPr sz="1400">
                <a:solidFill>
                  <a:schemeClr val="bg1"/>
                </a:solidFill>
                <a:latin typeface="+mn-lt"/>
                <a:ea typeface="Arial" charset="0"/>
                <a:cs typeface="+mn-cs"/>
              </a:defRPr>
            </a:lvl2pPr>
            <a:lvl3pPr marL="828000" indent="-268288" algn="l" rtl="0" eaLnBrk="1" fontAlgn="base" hangingPunct="1">
              <a:lnSpc>
                <a:spcPct val="110000"/>
              </a:lnSpc>
              <a:spcBef>
                <a:spcPts val="1000"/>
              </a:spcBef>
              <a:spcAft>
                <a:spcPct val="0"/>
              </a:spcAft>
              <a:buClr>
                <a:schemeClr val="bg2"/>
              </a:buClr>
              <a:buSzPct val="100000"/>
              <a:buFont typeface="Arial" panose="020B0604020202020204" pitchFamily="34" charset="0"/>
              <a:buChar char="–"/>
              <a:defRPr sz="1400">
                <a:solidFill>
                  <a:schemeClr val="bg1"/>
                </a:solidFill>
                <a:latin typeface="+mn-lt"/>
                <a:ea typeface="Arial" charset="0"/>
                <a:cs typeface="+mn-cs"/>
              </a:defRPr>
            </a:lvl3pPr>
            <a:lvl4pPr marL="525463" indent="-228600" algn="l" rtl="0" eaLnBrk="1" fontAlgn="base" hangingPunct="1">
              <a:lnSpc>
                <a:spcPts val="2400"/>
              </a:lnSpc>
              <a:spcBef>
                <a:spcPts val="200"/>
              </a:spcBef>
              <a:spcAft>
                <a:spcPct val="0"/>
              </a:spcAft>
              <a:buClr>
                <a:schemeClr val="tx2"/>
              </a:buClr>
              <a:buSzPct val="100000"/>
              <a:buFont typeface="Lucida Grande"/>
              <a:buChar char="-"/>
              <a:defRPr sz="1400">
                <a:solidFill>
                  <a:schemeClr val="bg1"/>
                </a:solidFill>
                <a:latin typeface="+mn-lt"/>
                <a:ea typeface="Arial" charset="0"/>
                <a:cs typeface="+mn-cs"/>
              </a:defRPr>
            </a:lvl4pPr>
            <a:lvl5pPr marL="812800" indent="-285750" algn="l" rtl="0" eaLnBrk="1" fontAlgn="base" hangingPunct="1">
              <a:lnSpc>
                <a:spcPts val="2400"/>
              </a:lnSpc>
              <a:spcBef>
                <a:spcPts val="200"/>
              </a:spcBef>
              <a:spcAft>
                <a:spcPct val="0"/>
              </a:spcAft>
              <a:buClr>
                <a:schemeClr val="tx2"/>
              </a:buClr>
              <a:buSzPct val="100000"/>
              <a:buFont typeface="Lucida Grande"/>
              <a:buChar char="-"/>
              <a:defRPr sz="1400">
                <a:solidFill>
                  <a:schemeClr val="bg1"/>
                </a:solidFill>
                <a:latin typeface="+mn-lt"/>
                <a:ea typeface="Arial" charset="0"/>
                <a:cs typeface="+mn-cs"/>
              </a:defRPr>
            </a:lvl5pPr>
            <a:lvl6pPr marL="984250" indent="3175" algn="l" rtl="0" eaLnBrk="1" fontAlgn="base" hangingPunct="1">
              <a:lnSpc>
                <a:spcPts val="2400"/>
              </a:lnSpc>
              <a:spcBef>
                <a:spcPts val="200"/>
              </a:spcBef>
              <a:spcAft>
                <a:spcPct val="0"/>
              </a:spcAft>
              <a:defRPr>
                <a:solidFill>
                  <a:schemeClr val="tx1"/>
                </a:solidFill>
                <a:latin typeface="+mn-lt"/>
                <a:cs typeface="+mn-cs"/>
              </a:defRPr>
            </a:lvl6pPr>
            <a:lvl7pPr marL="1441450" indent="3175" algn="l" rtl="0" eaLnBrk="1" fontAlgn="base" hangingPunct="1">
              <a:lnSpc>
                <a:spcPts val="2400"/>
              </a:lnSpc>
              <a:spcBef>
                <a:spcPts val="200"/>
              </a:spcBef>
              <a:spcAft>
                <a:spcPct val="0"/>
              </a:spcAft>
              <a:defRPr>
                <a:solidFill>
                  <a:schemeClr val="tx1"/>
                </a:solidFill>
                <a:latin typeface="+mn-lt"/>
                <a:cs typeface="+mn-cs"/>
              </a:defRPr>
            </a:lvl7pPr>
            <a:lvl8pPr marL="1898650" indent="3175" algn="l" rtl="0" eaLnBrk="1" fontAlgn="base" hangingPunct="1">
              <a:lnSpc>
                <a:spcPts val="2400"/>
              </a:lnSpc>
              <a:spcBef>
                <a:spcPts val="200"/>
              </a:spcBef>
              <a:spcAft>
                <a:spcPct val="0"/>
              </a:spcAft>
              <a:defRPr>
                <a:solidFill>
                  <a:schemeClr val="tx1"/>
                </a:solidFill>
                <a:latin typeface="+mn-lt"/>
                <a:cs typeface="+mn-cs"/>
              </a:defRPr>
            </a:lvl8pPr>
            <a:lvl9pPr marL="2355850" indent="3175" algn="l" rtl="0" eaLnBrk="1" fontAlgn="base" hangingPunct="1">
              <a:lnSpc>
                <a:spcPts val="2400"/>
              </a:lnSpc>
              <a:spcBef>
                <a:spcPts val="200"/>
              </a:spcBef>
              <a:spcAft>
                <a:spcPct val="0"/>
              </a:spcAft>
              <a:defRPr>
                <a:solidFill>
                  <a:schemeClr val="tx1"/>
                </a:solidFill>
                <a:latin typeface="+mn-lt"/>
                <a:cs typeface="+mn-cs"/>
              </a:defRPr>
            </a:lvl9pPr>
          </a:lstStyle>
          <a:p>
            <a:pPr marL="0" indent="0">
              <a:buFont typeface="Arial" panose="020B0604020202020204" pitchFamily="34" charset="0"/>
              <a:buNone/>
            </a:pPr>
            <a:r>
              <a:rPr lang="de-CH" kern="0" dirty="0">
                <a:solidFill>
                  <a:schemeClr val="tx1"/>
                </a:solidFill>
              </a:rPr>
              <a:t>Results</a:t>
            </a:r>
          </a:p>
          <a:p>
            <a:pPr marL="0" indent="0">
              <a:buFont typeface="Arial" panose="020B0604020202020204" pitchFamily="34" charset="0"/>
              <a:buNone/>
            </a:pPr>
            <a:r>
              <a:rPr lang="de-CH" kern="0" dirty="0">
                <a:solidFill>
                  <a:schemeClr val="tx1"/>
                </a:solidFill>
              </a:rPr>
              <a:t>1500 Columns</a:t>
            </a:r>
            <a:br>
              <a:rPr lang="de-CH" kern="0" dirty="0">
                <a:solidFill>
                  <a:schemeClr val="tx1"/>
                </a:solidFill>
              </a:rPr>
            </a:br>
            <a:r>
              <a:rPr lang="de-CH" kern="0" dirty="0">
                <a:solidFill>
                  <a:schemeClr val="tx1"/>
                </a:solidFill>
              </a:rPr>
              <a:t>41000000 Events</a:t>
            </a:r>
            <a:br>
              <a:rPr lang="de-CH" kern="0" dirty="0">
                <a:solidFill>
                  <a:schemeClr val="tx1"/>
                </a:solidFill>
              </a:rPr>
            </a:br>
            <a:r>
              <a:rPr lang="de-CH" kern="0" dirty="0">
                <a:solidFill>
                  <a:schemeClr val="tx1"/>
                </a:solidFill>
              </a:rPr>
              <a:t>1.4 Tb</a:t>
            </a:r>
          </a:p>
        </p:txBody>
      </p:sp>
    </p:spTree>
    <p:extLst>
      <p:ext uri="{BB962C8B-B14F-4D97-AF65-F5344CB8AC3E}">
        <p14:creationId xmlns:p14="http://schemas.microsoft.com/office/powerpoint/2010/main" val="2373024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199998-F6B2-4235-A425-AED2A32373B1}"/>
              </a:ext>
            </a:extLst>
          </p:cNvPr>
          <p:cNvSpPr>
            <a:spLocks noGrp="1"/>
          </p:cNvSpPr>
          <p:nvPr>
            <p:ph type="title"/>
          </p:nvPr>
        </p:nvSpPr>
        <p:spPr/>
        <p:txBody>
          <a:bodyPr/>
          <a:lstStyle/>
          <a:p>
            <a:r>
              <a:rPr lang="de-CH" dirty="0"/>
              <a:t>Login logs in July on Linux hosts</a:t>
            </a:r>
          </a:p>
        </p:txBody>
      </p:sp>
      <p:graphicFrame>
        <p:nvGraphicFramePr>
          <p:cNvPr id="4" name="Tabelle 4">
            <a:extLst>
              <a:ext uri="{FF2B5EF4-FFF2-40B4-BE49-F238E27FC236}">
                <a16:creationId xmlns:a16="http://schemas.microsoft.com/office/drawing/2014/main" id="{B710AAD1-9EC6-4CA8-86BD-98DC68C5E9E4}"/>
              </a:ext>
            </a:extLst>
          </p:cNvPr>
          <p:cNvGraphicFramePr>
            <a:graphicFrameLocks noGrp="1"/>
          </p:cNvGraphicFramePr>
          <p:nvPr>
            <p:extLst>
              <p:ext uri="{D42A27DB-BD31-4B8C-83A1-F6EECF244321}">
                <p14:modId xmlns:p14="http://schemas.microsoft.com/office/powerpoint/2010/main" val="4203304296"/>
              </p:ext>
            </p:extLst>
          </p:nvPr>
        </p:nvGraphicFramePr>
        <p:xfrm>
          <a:off x="1127100" y="1999195"/>
          <a:ext cx="6889107" cy="2011680"/>
        </p:xfrm>
        <a:graphic>
          <a:graphicData uri="http://schemas.openxmlformats.org/drawingml/2006/table">
            <a:tbl>
              <a:tblPr bandRow="1">
                <a:tableStyleId>{5C22544A-7EE6-4342-B048-85BDC9FD1C3A}</a:tableStyleId>
              </a:tblPr>
              <a:tblGrid>
                <a:gridCol w="3325213">
                  <a:extLst>
                    <a:ext uri="{9D8B030D-6E8A-4147-A177-3AD203B41FA5}">
                      <a16:colId xmlns:a16="http://schemas.microsoft.com/office/drawing/2014/main" val="839477308"/>
                    </a:ext>
                  </a:extLst>
                </a:gridCol>
                <a:gridCol w="3563894">
                  <a:extLst>
                    <a:ext uri="{9D8B030D-6E8A-4147-A177-3AD203B41FA5}">
                      <a16:colId xmlns:a16="http://schemas.microsoft.com/office/drawing/2014/main" val="1241301439"/>
                    </a:ext>
                  </a:extLst>
                </a:gridCol>
              </a:tblGrid>
              <a:tr h="241194">
                <a:tc>
                  <a:txBody>
                    <a:bodyPr/>
                    <a:lstStyle/>
                    <a:p>
                      <a:r>
                        <a:rPr lang="de-CH" sz="1600" dirty="0"/>
                        <a:t>Total number of events</a:t>
                      </a:r>
                    </a:p>
                  </a:txBody>
                  <a:tcPr/>
                </a:tc>
                <a:tc>
                  <a:txBody>
                    <a:bodyPr/>
                    <a:lstStyle/>
                    <a:p>
                      <a:r>
                        <a:rPr lang="de-CH" sz="1600" dirty="0"/>
                        <a:t>~41 </a:t>
                      </a:r>
                      <a:r>
                        <a:rPr lang="de-CH" sz="1600" dirty="0" err="1"/>
                        <a:t>millionen</a:t>
                      </a:r>
                      <a:endParaRPr lang="de-CH" sz="1600" dirty="0"/>
                    </a:p>
                  </a:txBody>
                  <a:tcPr/>
                </a:tc>
                <a:extLst>
                  <a:ext uri="{0D108BD9-81ED-4DB2-BD59-A6C34878D82A}">
                    <a16:rowId xmlns:a16="http://schemas.microsoft.com/office/drawing/2014/main" val="2917991633"/>
                  </a:ext>
                </a:extLst>
              </a:tr>
              <a:tr h="241194">
                <a:tc>
                  <a:txBody>
                    <a:bodyPr/>
                    <a:lstStyle/>
                    <a:p>
                      <a:r>
                        <a:rPr lang="de-CH" sz="1600" dirty="0"/>
                        <a:t>Number of hosts</a:t>
                      </a:r>
                    </a:p>
                  </a:txBody>
                  <a:tcPr/>
                </a:tc>
                <a:tc>
                  <a:txBody>
                    <a:bodyPr/>
                    <a:lstStyle/>
                    <a:p>
                      <a:r>
                        <a:rPr lang="de-CH" sz="1600" dirty="0"/>
                        <a:t>1079</a:t>
                      </a:r>
                    </a:p>
                  </a:txBody>
                  <a:tcPr/>
                </a:tc>
                <a:extLst>
                  <a:ext uri="{0D108BD9-81ED-4DB2-BD59-A6C34878D82A}">
                    <a16:rowId xmlns:a16="http://schemas.microsoft.com/office/drawing/2014/main" val="2717551498"/>
                  </a:ext>
                </a:extLst>
              </a:tr>
              <a:tr h="246273">
                <a:tc>
                  <a:txBody>
                    <a:bodyPr/>
                    <a:lstStyle/>
                    <a:p>
                      <a:r>
                        <a:rPr lang="de-CH" sz="1600" dirty="0"/>
                        <a:t>Number of Accounts</a:t>
                      </a:r>
                    </a:p>
                  </a:txBody>
                  <a:tcPr/>
                </a:tc>
                <a:tc>
                  <a:txBody>
                    <a:bodyPr/>
                    <a:lstStyle/>
                    <a:p>
                      <a:r>
                        <a:rPr lang="de-CH" sz="1600" dirty="0"/>
                        <a:t>189</a:t>
                      </a:r>
                    </a:p>
                  </a:txBody>
                  <a:tcPr/>
                </a:tc>
                <a:extLst>
                  <a:ext uri="{0D108BD9-81ED-4DB2-BD59-A6C34878D82A}">
                    <a16:rowId xmlns:a16="http://schemas.microsoft.com/office/drawing/2014/main" val="3038591306"/>
                  </a:ext>
                </a:extLst>
              </a:tr>
              <a:tr h="246273">
                <a:tc>
                  <a:txBody>
                    <a:bodyPr/>
                    <a:lstStyle/>
                    <a:p>
                      <a:r>
                        <a:rPr lang="de-CH" sz="1600" dirty="0"/>
                        <a:t>Number of Sources</a:t>
                      </a:r>
                    </a:p>
                  </a:txBody>
                  <a:tcPr/>
                </a:tc>
                <a:tc>
                  <a:txBody>
                    <a:bodyPr/>
                    <a:lstStyle/>
                    <a:p>
                      <a:r>
                        <a:rPr lang="de-CH" sz="1600" dirty="0"/>
                        <a:t>269</a:t>
                      </a:r>
                    </a:p>
                  </a:txBody>
                  <a:tcPr/>
                </a:tc>
                <a:extLst>
                  <a:ext uri="{0D108BD9-81ED-4DB2-BD59-A6C34878D82A}">
                    <a16:rowId xmlns:a16="http://schemas.microsoft.com/office/drawing/2014/main" val="1954702343"/>
                  </a:ext>
                </a:extLst>
              </a:tr>
              <a:tr h="241194">
                <a:tc>
                  <a:txBody>
                    <a:bodyPr/>
                    <a:lstStyle/>
                    <a:p>
                      <a:r>
                        <a:rPr lang="de-CH" sz="1600" dirty="0"/>
                        <a:t>Success Rate</a:t>
                      </a:r>
                    </a:p>
                  </a:txBody>
                  <a:tcPr/>
                </a:tc>
                <a:tc>
                  <a:txBody>
                    <a:bodyPr/>
                    <a:lstStyle/>
                    <a:p>
                      <a:r>
                        <a:rPr lang="de-CH" sz="1600" dirty="0"/>
                        <a:t>~99.9994%</a:t>
                      </a:r>
                    </a:p>
                  </a:txBody>
                  <a:tcPr/>
                </a:tc>
                <a:extLst>
                  <a:ext uri="{0D108BD9-81ED-4DB2-BD59-A6C34878D82A}">
                    <a16:rowId xmlns:a16="http://schemas.microsoft.com/office/drawing/2014/main" val="2070100004"/>
                  </a:ext>
                </a:extLst>
              </a:tr>
              <a:tr h="241194">
                <a:tc>
                  <a:txBody>
                    <a:bodyPr/>
                    <a:lstStyle/>
                    <a:p>
                      <a:r>
                        <a:rPr lang="de-CH" sz="1600" dirty="0"/>
                        <a:t>Number of logins from root</a:t>
                      </a:r>
                    </a:p>
                  </a:txBody>
                  <a:tcPr/>
                </a:tc>
                <a:tc>
                  <a:txBody>
                    <a:bodyPr/>
                    <a:lstStyle/>
                    <a:p>
                      <a:r>
                        <a:rPr lang="de-CH" sz="1600" dirty="0"/>
                        <a:t>~81.6%</a:t>
                      </a:r>
                    </a:p>
                  </a:txBody>
                  <a:tcPr/>
                </a:tc>
                <a:extLst>
                  <a:ext uri="{0D108BD9-81ED-4DB2-BD59-A6C34878D82A}">
                    <a16:rowId xmlns:a16="http://schemas.microsoft.com/office/drawing/2014/main" val="3852462343"/>
                  </a:ext>
                </a:extLst>
              </a:tr>
            </a:tbl>
          </a:graphicData>
        </a:graphic>
      </p:graphicFrame>
      <p:sp>
        <p:nvSpPr>
          <p:cNvPr id="5" name="Footer Placeholder 4">
            <a:extLst>
              <a:ext uri="{FF2B5EF4-FFF2-40B4-BE49-F238E27FC236}">
                <a16:creationId xmlns:a16="http://schemas.microsoft.com/office/drawing/2014/main" id="{86F4E527-2D53-404A-BFD8-C5CEF1E385B6}"/>
              </a:ext>
            </a:extLst>
          </p:cNvPr>
          <p:cNvSpPr>
            <a:spLocks noGrp="1"/>
          </p:cNvSpPr>
          <p:nvPr>
            <p:ph type="ftr" sz="quarter" idx="3"/>
          </p:nvPr>
        </p:nvSpPr>
        <p:spPr>
          <a:xfrm>
            <a:off x="1083600" y="4887535"/>
            <a:ext cx="6541200" cy="180000"/>
          </a:xfrm>
          <a:prstGeom prst="rect">
            <a:avLst/>
          </a:prstGeom>
        </p:spPr>
        <p:txBody>
          <a:bodyPr vert="horz" lIns="0" tIns="0" rIns="0" bIns="0" rtlCol="0" anchor="t"/>
          <a:lstStyle>
            <a:defPPr>
              <a:defRPr lang="de-DE"/>
            </a:defPPr>
            <a:lvl1pPr algn="l" rtl="0" eaLnBrk="0" fontAlgn="base" hangingPunct="0">
              <a:spcBef>
                <a:spcPct val="0"/>
              </a:spcBef>
              <a:spcAft>
                <a:spcPct val="0"/>
              </a:spcAft>
              <a:defRPr sz="900" kern="1200">
                <a:solidFill>
                  <a:schemeClr val="bg1"/>
                </a:solidFill>
                <a:latin typeface="Arial" charset="0"/>
                <a:ea typeface="ＭＳ Ｐゴシック" charset="0"/>
                <a:cs typeface="Arial"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5pPr>
            <a:lvl6pPr marL="2286000" algn="l" defTabSz="457200" rtl="0" eaLnBrk="1" latinLnBrk="0" hangingPunct="1">
              <a:defRPr sz="2400" kern="1200">
                <a:solidFill>
                  <a:schemeClr val="tx1"/>
                </a:solidFill>
                <a:latin typeface="Arial" charset="0"/>
                <a:ea typeface="ＭＳ Ｐゴシック" charset="0"/>
                <a:cs typeface="Arial" charset="0"/>
              </a:defRPr>
            </a:lvl6pPr>
            <a:lvl7pPr marL="2743200" algn="l" defTabSz="457200" rtl="0" eaLnBrk="1" latinLnBrk="0" hangingPunct="1">
              <a:defRPr sz="2400" kern="1200">
                <a:solidFill>
                  <a:schemeClr val="tx1"/>
                </a:solidFill>
                <a:latin typeface="Arial" charset="0"/>
                <a:ea typeface="ＭＳ Ｐゴシック" charset="0"/>
                <a:cs typeface="Arial" charset="0"/>
              </a:defRPr>
            </a:lvl7pPr>
            <a:lvl8pPr marL="3200400" algn="l" defTabSz="457200" rtl="0" eaLnBrk="1" latinLnBrk="0" hangingPunct="1">
              <a:defRPr sz="2400" kern="1200">
                <a:solidFill>
                  <a:schemeClr val="tx1"/>
                </a:solidFill>
                <a:latin typeface="Arial" charset="0"/>
                <a:ea typeface="ＭＳ Ｐゴシック" charset="0"/>
                <a:cs typeface="Arial" charset="0"/>
              </a:defRPr>
            </a:lvl8pPr>
            <a:lvl9pPr marL="3657600" algn="l" defTabSz="457200" rtl="0" eaLnBrk="1" latinLnBrk="0" hangingPunct="1">
              <a:defRPr sz="2400" kern="1200">
                <a:solidFill>
                  <a:schemeClr val="tx1"/>
                </a:solidFill>
                <a:latin typeface="Arial" charset="0"/>
                <a:ea typeface="ＭＳ Ｐゴシック" charset="0"/>
                <a:cs typeface="Arial" charset="0"/>
              </a:defRPr>
            </a:lvl9pPr>
          </a:lstStyle>
          <a:p>
            <a:r>
              <a:rPr lang="de-CH">
                <a:solidFill>
                  <a:srgbClr val="000000"/>
                </a:solidFill>
              </a:rPr>
              <a:t>Umberto Michelucci &amp; Florian Sonderegger - AI CoE</a:t>
            </a:r>
          </a:p>
        </p:txBody>
      </p:sp>
    </p:spTree>
    <p:extLst>
      <p:ext uri="{BB962C8B-B14F-4D97-AF65-F5344CB8AC3E}">
        <p14:creationId xmlns:p14="http://schemas.microsoft.com/office/powerpoint/2010/main" val="185262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147D7D-1A4E-490E-80D0-D77FBEDCBCA2}"/>
              </a:ext>
            </a:extLst>
          </p:cNvPr>
          <p:cNvSpPr>
            <a:spLocks noGrp="1"/>
          </p:cNvSpPr>
          <p:nvPr>
            <p:ph type="title"/>
          </p:nvPr>
        </p:nvSpPr>
        <p:spPr/>
        <p:txBody>
          <a:bodyPr/>
          <a:lstStyle/>
          <a:p>
            <a:r>
              <a:rPr lang="de-CH" dirty="0"/>
              <a:t>Results II</a:t>
            </a:r>
          </a:p>
        </p:txBody>
      </p:sp>
      <p:sp>
        <p:nvSpPr>
          <p:cNvPr id="3" name="Textplatzhalter 2">
            <a:extLst>
              <a:ext uri="{FF2B5EF4-FFF2-40B4-BE49-F238E27FC236}">
                <a16:creationId xmlns:a16="http://schemas.microsoft.com/office/drawing/2014/main" id="{E0092574-C8BA-478D-8E9A-EF9CFFD77A5D}"/>
              </a:ext>
            </a:extLst>
          </p:cNvPr>
          <p:cNvSpPr>
            <a:spLocks noGrp="1"/>
          </p:cNvSpPr>
          <p:nvPr>
            <p:ph type="body" sz="quarter" idx="14"/>
          </p:nvPr>
        </p:nvSpPr>
        <p:spPr>
          <a:xfrm>
            <a:off x="424800" y="1320597"/>
            <a:ext cx="8294688" cy="822072"/>
          </a:xfrm>
        </p:spPr>
        <p:txBody>
          <a:bodyPr/>
          <a:lstStyle/>
          <a:p>
            <a:pPr marL="0" indent="0">
              <a:buNone/>
            </a:pPr>
            <a:r>
              <a:rPr lang="de-CH" dirty="0"/>
              <a:t>You can then look at where the deviation between expected value and actual value is the largest to find out why this event has been identified as an outlier.</a:t>
            </a:r>
          </a:p>
        </p:txBody>
      </p:sp>
      <p:pic>
        <p:nvPicPr>
          <p:cNvPr id="6" name="Grafik 5">
            <a:extLst>
              <a:ext uri="{FF2B5EF4-FFF2-40B4-BE49-F238E27FC236}">
                <a16:creationId xmlns:a16="http://schemas.microsoft.com/office/drawing/2014/main" id="{25A5D02A-55BB-4577-B6FE-8BD0203A9A52}"/>
              </a:ext>
            </a:extLst>
          </p:cNvPr>
          <p:cNvPicPr>
            <a:picLocks noChangeAspect="1"/>
          </p:cNvPicPr>
          <p:nvPr/>
        </p:nvPicPr>
        <p:blipFill>
          <a:blip r:embed="rId2"/>
          <a:stretch>
            <a:fillRect/>
          </a:stretch>
        </p:blipFill>
        <p:spPr>
          <a:xfrm>
            <a:off x="228600" y="2571750"/>
            <a:ext cx="8686800" cy="2038350"/>
          </a:xfrm>
          <a:prstGeom prst="rect">
            <a:avLst/>
          </a:prstGeom>
        </p:spPr>
      </p:pic>
      <p:sp>
        <p:nvSpPr>
          <p:cNvPr id="4" name="Footer Placeholder 3">
            <a:extLst>
              <a:ext uri="{FF2B5EF4-FFF2-40B4-BE49-F238E27FC236}">
                <a16:creationId xmlns:a16="http://schemas.microsoft.com/office/drawing/2014/main" id="{666BFC7C-C984-984B-B11F-8B1CFBEA5041}"/>
              </a:ext>
            </a:extLst>
          </p:cNvPr>
          <p:cNvSpPr>
            <a:spLocks noGrp="1"/>
          </p:cNvSpPr>
          <p:nvPr>
            <p:ph type="ftr" sz="quarter" idx="3"/>
          </p:nvPr>
        </p:nvSpPr>
        <p:spPr>
          <a:xfrm>
            <a:off x="1083600" y="4887535"/>
            <a:ext cx="6541200" cy="180000"/>
          </a:xfrm>
          <a:prstGeom prst="rect">
            <a:avLst/>
          </a:prstGeom>
        </p:spPr>
        <p:txBody>
          <a:bodyPr vert="horz" lIns="0" tIns="0" rIns="0" bIns="0" rtlCol="0" anchor="t"/>
          <a:lstStyle>
            <a:defPPr>
              <a:defRPr lang="de-DE"/>
            </a:defPPr>
            <a:lvl1pPr algn="l" rtl="0" eaLnBrk="0" fontAlgn="base" hangingPunct="0">
              <a:spcBef>
                <a:spcPct val="0"/>
              </a:spcBef>
              <a:spcAft>
                <a:spcPct val="0"/>
              </a:spcAft>
              <a:defRPr sz="900" kern="1200">
                <a:solidFill>
                  <a:schemeClr val="bg1"/>
                </a:solidFill>
                <a:latin typeface="Arial" charset="0"/>
                <a:ea typeface="ＭＳ Ｐゴシック" charset="0"/>
                <a:cs typeface="Arial"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Arial" charset="0"/>
              </a:defRPr>
            </a:lvl5pPr>
            <a:lvl6pPr marL="2286000" algn="l" defTabSz="457200" rtl="0" eaLnBrk="1" latinLnBrk="0" hangingPunct="1">
              <a:defRPr sz="2400" kern="1200">
                <a:solidFill>
                  <a:schemeClr val="tx1"/>
                </a:solidFill>
                <a:latin typeface="Arial" charset="0"/>
                <a:ea typeface="ＭＳ Ｐゴシック" charset="0"/>
                <a:cs typeface="Arial" charset="0"/>
              </a:defRPr>
            </a:lvl6pPr>
            <a:lvl7pPr marL="2743200" algn="l" defTabSz="457200" rtl="0" eaLnBrk="1" latinLnBrk="0" hangingPunct="1">
              <a:defRPr sz="2400" kern="1200">
                <a:solidFill>
                  <a:schemeClr val="tx1"/>
                </a:solidFill>
                <a:latin typeface="Arial" charset="0"/>
                <a:ea typeface="ＭＳ Ｐゴシック" charset="0"/>
                <a:cs typeface="Arial" charset="0"/>
              </a:defRPr>
            </a:lvl7pPr>
            <a:lvl8pPr marL="3200400" algn="l" defTabSz="457200" rtl="0" eaLnBrk="1" latinLnBrk="0" hangingPunct="1">
              <a:defRPr sz="2400" kern="1200">
                <a:solidFill>
                  <a:schemeClr val="tx1"/>
                </a:solidFill>
                <a:latin typeface="Arial" charset="0"/>
                <a:ea typeface="ＭＳ Ｐゴシック" charset="0"/>
                <a:cs typeface="Arial" charset="0"/>
              </a:defRPr>
            </a:lvl8pPr>
            <a:lvl9pPr marL="3657600" algn="l" defTabSz="457200" rtl="0" eaLnBrk="1" latinLnBrk="0" hangingPunct="1">
              <a:defRPr sz="2400" kern="1200">
                <a:solidFill>
                  <a:schemeClr val="tx1"/>
                </a:solidFill>
                <a:latin typeface="Arial" charset="0"/>
                <a:ea typeface="ＭＳ Ｐゴシック" charset="0"/>
                <a:cs typeface="Arial" charset="0"/>
              </a:defRPr>
            </a:lvl9pPr>
          </a:lstStyle>
          <a:p>
            <a:r>
              <a:rPr lang="de-CH">
                <a:solidFill>
                  <a:srgbClr val="000000"/>
                </a:solidFill>
              </a:rPr>
              <a:t>Umberto Michelucci &amp; Florian Sonderegger - AI CoE</a:t>
            </a:r>
          </a:p>
        </p:txBody>
      </p:sp>
    </p:spTree>
    <p:extLst>
      <p:ext uri="{BB962C8B-B14F-4D97-AF65-F5344CB8AC3E}">
        <p14:creationId xmlns:p14="http://schemas.microsoft.com/office/powerpoint/2010/main" val="2946242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8BD9F-7FBE-7145-93BE-2A709C517572}"/>
              </a:ext>
            </a:extLst>
          </p:cNvPr>
          <p:cNvSpPr>
            <a:spLocks noGrp="1"/>
          </p:cNvSpPr>
          <p:nvPr>
            <p:ph type="title"/>
          </p:nvPr>
        </p:nvSpPr>
        <p:spPr/>
        <p:txBody>
          <a:bodyPr/>
          <a:lstStyle/>
          <a:p>
            <a:r>
              <a:rPr lang="en-CH"/>
              <a:t>Computational Information – Running Time</a:t>
            </a:r>
          </a:p>
        </p:txBody>
      </p:sp>
      <p:sp>
        <p:nvSpPr>
          <p:cNvPr id="3" name="Footer Placeholder 2">
            <a:extLst>
              <a:ext uri="{FF2B5EF4-FFF2-40B4-BE49-F238E27FC236}">
                <a16:creationId xmlns:a16="http://schemas.microsoft.com/office/drawing/2014/main" id="{5A76C717-4B3C-684B-B03F-DE483B03128F}"/>
              </a:ext>
            </a:extLst>
          </p:cNvPr>
          <p:cNvSpPr>
            <a:spLocks noGrp="1"/>
          </p:cNvSpPr>
          <p:nvPr>
            <p:ph type="ftr" sz="quarter" idx="3"/>
          </p:nvPr>
        </p:nvSpPr>
        <p:spPr/>
        <p:txBody>
          <a:bodyPr/>
          <a:lstStyle/>
          <a:p>
            <a:r>
              <a:rPr lang="de-CH">
                <a:solidFill>
                  <a:srgbClr val="000000"/>
                </a:solidFill>
              </a:rPr>
              <a:t>Umberto Michelucci &amp; Florian Sonderegger - AI CoE</a:t>
            </a:r>
          </a:p>
        </p:txBody>
      </p:sp>
      <p:sp>
        <p:nvSpPr>
          <p:cNvPr id="7" name="Rectangle 6">
            <a:extLst>
              <a:ext uri="{FF2B5EF4-FFF2-40B4-BE49-F238E27FC236}">
                <a16:creationId xmlns:a16="http://schemas.microsoft.com/office/drawing/2014/main" id="{12FF48C5-804E-4544-9A0C-8C0FFFD66EEB}"/>
              </a:ext>
            </a:extLst>
          </p:cNvPr>
          <p:cNvSpPr/>
          <p:nvPr/>
        </p:nvSpPr>
        <p:spPr>
          <a:xfrm>
            <a:off x="659264" y="1847223"/>
            <a:ext cx="7824778" cy="1938992"/>
          </a:xfrm>
          <a:prstGeom prst="rect">
            <a:avLst/>
          </a:prstGeom>
        </p:spPr>
        <p:txBody>
          <a:bodyPr wrap="square">
            <a:spAutoFit/>
          </a:bodyPr>
          <a:lstStyle/>
          <a:p>
            <a:pPr algn="ctr"/>
            <a:r>
              <a:rPr lang="en-GB" sz="2400">
                <a:solidFill>
                  <a:schemeClr val="bg1"/>
                </a:solidFill>
              </a:rPr>
              <a:t>Model Training Time: 8-12 hrs.</a:t>
            </a:r>
          </a:p>
          <a:p>
            <a:pPr algn="ctr"/>
            <a:r>
              <a:rPr lang="en-GB" sz="2400">
                <a:solidFill>
                  <a:schemeClr val="bg1"/>
                </a:solidFill>
              </a:rPr>
              <a:t>Hyper Parameter Tuning (find which model is better): approx. 3-4 days</a:t>
            </a:r>
          </a:p>
          <a:p>
            <a:pPr algn="ctr"/>
            <a:endParaRPr lang="en-GB" sz="2400">
              <a:solidFill>
                <a:schemeClr val="bg1"/>
              </a:solidFill>
            </a:endParaRPr>
          </a:p>
          <a:p>
            <a:pPr algn="ctr"/>
            <a:r>
              <a:rPr lang="en-GB" sz="2400">
                <a:solidFill>
                  <a:schemeClr val="bg1"/>
                </a:solidFill>
              </a:rPr>
              <a:t>(measured on Helsana PC Developer Desktop)</a:t>
            </a:r>
          </a:p>
        </p:txBody>
      </p:sp>
    </p:spTree>
    <p:extLst>
      <p:ext uri="{BB962C8B-B14F-4D97-AF65-F5344CB8AC3E}">
        <p14:creationId xmlns:p14="http://schemas.microsoft.com/office/powerpoint/2010/main" val="27385901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DA4DCF2-D488-477E-BCC7-C0962AA65CD8}"/>
              </a:ext>
            </a:extLst>
          </p:cNvPr>
          <p:cNvSpPr>
            <a:spLocks noGrp="1"/>
          </p:cNvSpPr>
          <p:nvPr>
            <p:ph idx="1"/>
          </p:nvPr>
        </p:nvSpPr>
        <p:spPr>
          <a:xfrm>
            <a:off x="467544" y="1206382"/>
            <a:ext cx="8208541" cy="1575885"/>
          </a:xfrm>
        </p:spPr>
        <p:txBody>
          <a:bodyPr/>
          <a:lstStyle/>
          <a:p>
            <a:r>
              <a:rPr lang="de-CH" sz="1800" b="1"/>
              <a:t>Number of Events: 41'000'000 for July 2020 (only 1 month)</a:t>
            </a:r>
          </a:p>
          <a:p>
            <a:r>
              <a:rPr lang="de-CH" sz="1800" b="1"/>
              <a:t>Dataset Size: 1.4 Tb</a:t>
            </a:r>
          </a:p>
          <a:p>
            <a:r>
              <a:rPr lang="de-CH" sz="1800" b="1"/>
              <a:t>Training Time with Parameter Optimisation: approx. 3 days</a:t>
            </a:r>
          </a:p>
          <a:p>
            <a:r>
              <a:rPr lang="de-CH" sz="1800" b="1"/>
              <a:t>Model Training Time for a single model: 8-15 hrs.</a:t>
            </a:r>
          </a:p>
        </p:txBody>
      </p:sp>
      <p:sp>
        <p:nvSpPr>
          <p:cNvPr id="3" name="Datumsplatzhalter 2">
            <a:extLst>
              <a:ext uri="{FF2B5EF4-FFF2-40B4-BE49-F238E27FC236}">
                <a16:creationId xmlns:a16="http://schemas.microsoft.com/office/drawing/2014/main" id="{EDB23627-565B-43A8-9B17-3C8FCC8DAA1D}"/>
              </a:ext>
            </a:extLst>
          </p:cNvPr>
          <p:cNvSpPr>
            <a:spLocks noGrp="1"/>
          </p:cNvSpPr>
          <p:nvPr>
            <p:ph type="dt" sz="half" idx="10"/>
          </p:nvPr>
        </p:nvSpPr>
        <p:spPr/>
        <p:txBody>
          <a:bodyPr/>
          <a:lstStyle/>
          <a:p>
            <a:pPr defTabSz="685800" eaLnBrk="1" fontAlgn="auto" hangingPunct="1">
              <a:spcBef>
                <a:spcPts val="0"/>
              </a:spcBef>
              <a:spcAft>
                <a:spcPts val="0"/>
              </a:spcAft>
            </a:pPr>
            <a:fld id="{2740E7FE-3333-45B6-8BA6-29D593B8BC13}" type="datetime1">
              <a:rPr lang="de-CH">
                <a:solidFill>
                  <a:srgbClr val="9A0941"/>
                </a:solidFill>
                <a:latin typeface="Arial" panose="020B0604020202020204"/>
                <a:ea typeface="+mn-ea"/>
                <a:cs typeface="+mn-cs"/>
              </a:rPr>
              <a:pPr defTabSz="685800" eaLnBrk="1" fontAlgn="auto" hangingPunct="1">
                <a:spcBef>
                  <a:spcPts val="0"/>
                </a:spcBef>
                <a:spcAft>
                  <a:spcPts val="0"/>
                </a:spcAft>
              </a:pPr>
              <a:t>23.05.22</a:t>
            </a:fld>
            <a:endParaRPr lang="de-CH">
              <a:solidFill>
                <a:srgbClr val="9A0941"/>
              </a:solidFill>
              <a:latin typeface="Arial" panose="020B0604020202020204"/>
              <a:ea typeface="+mn-ea"/>
              <a:cs typeface="+mn-cs"/>
            </a:endParaRPr>
          </a:p>
        </p:txBody>
      </p:sp>
      <p:sp>
        <p:nvSpPr>
          <p:cNvPr id="4" name="Fußzeilenplatzhalter 3">
            <a:extLst>
              <a:ext uri="{FF2B5EF4-FFF2-40B4-BE49-F238E27FC236}">
                <a16:creationId xmlns:a16="http://schemas.microsoft.com/office/drawing/2014/main" id="{7997AD03-298A-46E7-9BE1-250BCA14A804}"/>
              </a:ext>
            </a:extLst>
          </p:cNvPr>
          <p:cNvSpPr>
            <a:spLocks noGrp="1"/>
          </p:cNvSpPr>
          <p:nvPr>
            <p:ph type="ftr" sz="quarter" idx="11"/>
          </p:nvPr>
        </p:nvSpPr>
        <p:spPr/>
        <p:txBody>
          <a:bodyPr/>
          <a:lstStyle/>
          <a:p>
            <a:pPr defTabSz="685800" eaLnBrk="1" fontAlgn="auto" hangingPunct="1">
              <a:spcBef>
                <a:spcPts val="0"/>
              </a:spcBef>
              <a:spcAft>
                <a:spcPts val="0"/>
              </a:spcAft>
            </a:pPr>
            <a:r>
              <a:rPr lang="it-IT">
                <a:solidFill>
                  <a:srgbClr val="9A0941"/>
                </a:solidFill>
                <a:latin typeface="Arial" panose="020B0604020202020204"/>
                <a:ea typeface="+mn-ea"/>
                <a:cs typeface="+mn-cs"/>
              </a:rPr>
              <a:t>AI CoE Strategie und Ziele 2020 - Update Sept. 2020 - Umberto Michelucci</a:t>
            </a:r>
            <a:endParaRPr lang="de-CH">
              <a:solidFill>
                <a:srgbClr val="9A0941"/>
              </a:solidFill>
              <a:latin typeface="Arial" panose="020B0604020202020204"/>
              <a:ea typeface="+mn-ea"/>
              <a:cs typeface="+mn-cs"/>
            </a:endParaRPr>
          </a:p>
        </p:txBody>
      </p:sp>
      <p:sp>
        <p:nvSpPr>
          <p:cNvPr id="5" name="Foliennummernplatzhalter 4">
            <a:extLst>
              <a:ext uri="{FF2B5EF4-FFF2-40B4-BE49-F238E27FC236}">
                <a16:creationId xmlns:a16="http://schemas.microsoft.com/office/drawing/2014/main" id="{F8AF37D9-60BE-49EC-930B-1DEEB6D65810}"/>
              </a:ext>
            </a:extLst>
          </p:cNvPr>
          <p:cNvSpPr>
            <a:spLocks noGrp="1"/>
          </p:cNvSpPr>
          <p:nvPr>
            <p:ph type="sldNum" sz="quarter" idx="12"/>
          </p:nvPr>
        </p:nvSpPr>
        <p:spPr/>
        <p:txBody>
          <a:bodyPr/>
          <a:lstStyle/>
          <a:p>
            <a:pPr defTabSz="685800" eaLnBrk="1" fontAlgn="auto" hangingPunct="1">
              <a:spcBef>
                <a:spcPts val="0"/>
              </a:spcBef>
              <a:spcAft>
                <a:spcPts val="0"/>
              </a:spcAft>
            </a:pPr>
            <a:fld id="{442AD375-037F-43D0-B059-5172DA06796A}" type="slidenum">
              <a:rPr lang="de-CH">
                <a:solidFill>
                  <a:srgbClr val="9A0941"/>
                </a:solidFill>
                <a:latin typeface="Arial" panose="020B0604020202020204"/>
                <a:ea typeface="+mn-ea"/>
                <a:cs typeface="+mn-cs"/>
              </a:rPr>
              <a:pPr defTabSz="685800" eaLnBrk="1" fontAlgn="auto" hangingPunct="1">
                <a:spcBef>
                  <a:spcPts val="0"/>
                </a:spcBef>
                <a:spcAft>
                  <a:spcPts val="0"/>
                </a:spcAft>
              </a:pPr>
              <a:t>55</a:t>
            </a:fld>
            <a:endParaRPr lang="de-CH">
              <a:solidFill>
                <a:srgbClr val="9A0941"/>
              </a:solidFill>
              <a:latin typeface="Arial" panose="020B0604020202020204"/>
              <a:ea typeface="+mn-ea"/>
              <a:cs typeface="+mn-cs"/>
            </a:endParaRPr>
          </a:p>
        </p:txBody>
      </p:sp>
      <p:sp>
        <p:nvSpPr>
          <p:cNvPr id="6" name="Titel 5">
            <a:extLst>
              <a:ext uri="{FF2B5EF4-FFF2-40B4-BE49-F238E27FC236}">
                <a16:creationId xmlns:a16="http://schemas.microsoft.com/office/drawing/2014/main" id="{D4E976B7-CF6A-4E27-B172-B7D4DFB281AA}"/>
              </a:ext>
            </a:extLst>
          </p:cNvPr>
          <p:cNvSpPr>
            <a:spLocks noGrp="1"/>
          </p:cNvSpPr>
          <p:nvPr>
            <p:ph type="title"/>
          </p:nvPr>
        </p:nvSpPr>
        <p:spPr/>
        <p:txBody>
          <a:bodyPr/>
          <a:lstStyle/>
          <a:p>
            <a:r>
              <a:rPr lang="de-CH"/>
              <a:t>Login </a:t>
            </a:r>
            <a:r>
              <a:rPr lang="de-CH" err="1"/>
              <a:t>outlier</a:t>
            </a:r>
            <a:r>
              <a:rPr lang="de-CH"/>
              <a:t> </a:t>
            </a:r>
            <a:r>
              <a:rPr lang="de-CH" err="1"/>
              <a:t>detection</a:t>
            </a:r>
            <a:r>
              <a:rPr lang="de-CH"/>
              <a:t> – ein paar Zahlen und ein </a:t>
            </a:r>
            <a:r>
              <a:rPr lang="de-CH" err="1"/>
              <a:t>Biespiel</a:t>
            </a:r>
            <a:endParaRPr lang="de-CH"/>
          </a:p>
        </p:txBody>
      </p:sp>
      <p:sp>
        <p:nvSpPr>
          <p:cNvPr id="7" name="Textfeld 6">
            <a:extLst>
              <a:ext uri="{FF2B5EF4-FFF2-40B4-BE49-F238E27FC236}">
                <a16:creationId xmlns:a16="http://schemas.microsoft.com/office/drawing/2014/main" id="{AA5359AB-86BC-4851-AD37-3F2722826EA9}"/>
              </a:ext>
            </a:extLst>
          </p:cNvPr>
          <p:cNvSpPr txBox="1"/>
          <p:nvPr/>
        </p:nvSpPr>
        <p:spPr>
          <a:xfrm>
            <a:off x="420565" y="2868529"/>
            <a:ext cx="8255519" cy="1661993"/>
          </a:xfrm>
          <a:prstGeom prst="rect">
            <a:avLst/>
          </a:prstGeom>
          <a:noFill/>
        </p:spPr>
        <p:txBody>
          <a:bodyPr wrap="square" lIns="0" tIns="0" rIns="0" bIns="0" rtlCol="0">
            <a:spAutoFit/>
          </a:bodyPr>
          <a:lstStyle/>
          <a:p>
            <a:r>
              <a:rPr lang="de-CH" b="1" err="1">
                <a:solidFill>
                  <a:prstClr val="black"/>
                </a:solidFill>
              </a:rPr>
              <a:t>Outlier examples</a:t>
            </a:r>
          </a:p>
          <a:p>
            <a:r>
              <a:rPr lang="de-CH" err="1">
                <a:solidFill>
                  <a:prstClr val="black"/>
                </a:solidFill>
              </a:rPr>
              <a:t>- For example, in 41 million events, we found a case where a rule preventing logins conflicted with administrative root logins on the NAS migration machines. This rule needed to be changed to allow administrative work.</a:t>
            </a:r>
          </a:p>
          <a:p>
            <a:endParaRPr lang="de-CH" err="1">
              <a:solidFill>
                <a:prstClr val="black"/>
              </a:solidFill>
            </a:endParaRPr>
          </a:p>
          <a:p>
            <a:r>
              <a:rPr lang="de-CH" err="1">
                <a:solidFill>
                  <a:prstClr val="black"/>
                </a:solidFill>
              </a:rPr>
              <a:t>The rule prevented all users with UID &lt; 500 from logging in. root has UID = 0 by default.</a:t>
            </a:r>
          </a:p>
          <a:p>
            <a:endParaRPr lang="de-CH" err="1">
              <a:solidFill>
                <a:prstClr val="black"/>
              </a:solidFill>
            </a:endParaRPr>
          </a:p>
          <a:p>
            <a:r>
              <a:rPr lang="de-CH" err="1">
                <a:solidFill>
                  <a:prstClr val="black"/>
                </a:solidFill>
              </a:rPr>
              <a:t>- New server installation - sequence between user creation and scheduling activation was wrong</a:t>
            </a:r>
          </a:p>
        </p:txBody>
      </p:sp>
    </p:spTree>
    <p:extLst>
      <p:ext uri="{BB962C8B-B14F-4D97-AF65-F5344CB8AC3E}">
        <p14:creationId xmlns:p14="http://schemas.microsoft.com/office/powerpoint/2010/main" val="27797662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5DAC3E3F-E5AB-C840-92D9-E1D81192285F}"/>
              </a:ext>
            </a:extLst>
          </p:cNvPr>
          <p:cNvPicPr>
            <a:picLocks noChangeAspect="1"/>
          </p:cNvPicPr>
          <p:nvPr/>
        </p:nvPicPr>
        <p:blipFill>
          <a:blip r:embed="rId2"/>
          <a:stretch>
            <a:fillRect/>
          </a:stretch>
        </p:blipFill>
        <p:spPr>
          <a:xfrm>
            <a:off x="1373927" y="117134"/>
            <a:ext cx="2761443" cy="4909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BB4DC475-78CA-874A-B0F7-FC7CB28F6D7F}"/>
              </a:ext>
            </a:extLst>
          </p:cNvPr>
          <p:cNvSpPr txBox="1"/>
          <p:nvPr/>
        </p:nvSpPr>
        <p:spPr>
          <a:xfrm>
            <a:off x="4803397" y="1935601"/>
            <a:ext cx="2589170" cy="707886"/>
          </a:xfrm>
          <a:prstGeom prst="rect">
            <a:avLst/>
          </a:prstGeom>
          <a:noFill/>
        </p:spPr>
        <p:txBody>
          <a:bodyPr wrap="none" rtlCol="0">
            <a:spAutoFit/>
          </a:bodyPr>
          <a:lstStyle/>
          <a:p>
            <a:r>
              <a:rPr lang="en-US" sz="2000" dirty="0"/>
              <a:t>How can we extract </a:t>
            </a:r>
          </a:p>
          <a:p>
            <a:r>
              <a:rPr lang="en-US" sz="2000" dirty="0"/>
              <a:t>the number of steps?</a:t>
            </a:r>
          </a:p>
        </p:txBody>
      </p:sp>
      <p:sp>
        <p:nvSpPr>
          <p:cNvPr id="7" name="Frame 6">
            <a:extLst>
              <a:ext uri="{FF2B5EF4-FFF2-40B4-BE49-F238E27FC236}">
                <a16:creationId xmlns:a16="http://schemas.microsoft.com/office/drawing/2014/main" id="{2B74EE04-9E8D-7944-A449-1D9A03E376F8}"/>
              </a:ext>
            </a:extLst>
          </p:cNvPr>
          <p:cNvSpPr/>
          <p:nvPr/>
        </p:nvSpPr>
        <p:spPr>
          <a:xfrm>
            <a:off x="2440919" y="1892595"/>
            <a:ext cx="1181239" cy="43496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Arrow Connector 8">
            <a:extLst>
              <a:ext uri="{FF2B5EF4-FFF2-40B4-BE49-F238E27FC236}">
                <a16:creationId xmlns:a16="http://schemas.microsoft.com/office/drawing/2014/main" id="{2D4E1941-587E-4B40-B31A-2F1EC2CC8C4B}"/>
              </a:ext>
            </a:extLst>
          </p:cNvPr>
          <p:cNvCxnSpPr>
            <a:cxnSpLocks/>
            <a:endCxn id="7" idx="3"/>
          </p:cNvCxnSpPr>
          <p:nvPr/>
        </p:nvCxnSpPr>
        <p:spPr>
          <a:xfrm flipH="1" flipV="1">
            <a:off x="3622158" y="2110080"/>
            <a:ext cx="1183758" cy="1794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3128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168232-E287-3246-8AFE-007B97CDA843}"/>
              </a:ext>
            </a:extLst>
          </p:cNvPr>
          <p:cNvSpPr>
            <a:spLocks noGrp="1"/>
          </p:cNvSpPr>
          <p:nvPr>
            <p:ph type="sldNum" sz="quarter" idx="12"/>
          </p:nvPr>
        </p:nvSpPr>
        <p:spPr/>
        <p:txBody>
          <a:bodyPr/>
          <a:lstStyle/>
          <a:p>
            <a:fld id="{689DE03D-CDFD-AD46-B937-1748A38E9B93}" type="slidenum">
              <a:rPr lang="en-US" smtClean="0"/>
              <a:t>57</a:t>
            </a:fld>
            <a:endParaRPr lang="en-US"/>
          </a:p>
        </p:txBody>
      </p:sp>
      <p:pic>
        <p:nvPicPr>
          <p:cNvPr id="6" name="Picture 5" descr="A screenshot of a cell phone&#10;&#10;Description automatically generated">
            <a:extLst>
              <a:ext uri="{FF2B5EF4-FFF2-40B4-BE49-F238E27FC236}">
                <a16:creationId xmlns:a16="http://schemas.microsoft.com/office/drawing/2014/main" id="{D51AC07A-E0F1-6C4B-803F-C44A35FDF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93219" cy="51435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A55F2C36-A898-7A40-8C26-D347447C9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56927E9C-6144-E14F-B341-5D1F1A99E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780" y="0"/>
            <a:ext cx="2893219" cy="5143500"/>
          </a:xfrm>
          <a:prstGeom prst="rect">
            <a:avLst/>
          </a:prstGeom>
        </p:spPr>
      </p:pic>
    </p:spTree>
    <p:extLst>
      <p:ext uri="{BB962C8B-B14F-4D97-AF65-F5344CB8AC3E}">
        <p14:creationId xmlns:p14="http://schemas.microsoft.com/office/powerpoint/2010/main" val="279424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BA4CCE-84C3-B045-A802-0BEA817704CB}"/>
              </a:ext>
            </a:extLst>
          </p:cNvPr>
          <p:cNvSpPr>
            <a:spLocks noGrp="1"/>
          </p:cNvSpPr>
          <p:nvPr>
            <p:ph type="sldNum" sz="quarter" idx="12"/>
          </p:nvPr>
        </p:nvSpPr>
        <p:spPr/>
        <p:txBody>
          <a:bodyPr/>
          <a:lstStyle/>
          <a:p>
            <a:fld id="{689DE03D-CDFD-AD46-B937-1748A38E9B93}" type="slidenum">
              <a:rPr lang="en-US" smtClean="0"/>
              <a:t>58</a:t>
            </a:fld>
            <a:endParaRPr lang="en-US"/>
          </a:p>
        </p:txBody>
      </p:sp>
      <p:pic>
        <p:nvPicPr>
          <p:cNvPr id="6" name="Picture 5">
            <a:extLst>
              <a:ext uri="{FF2B5EF4-FFF2-40B4-BE49-F238E27FC236}">
                <a16:creationId xmlns:a16="http://schemas.microsoft.com/office/drawing/2014/main" id="{7C5F4B86-F15A-0044-9DCA-6D071B432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93219" cy="5143500"/>
          </a:xfrm>
          <a:prstGeom prst="rect">
            <a:avLst/>
          </a:prstGeom>
        </p:spPr>
      </p:pic>
      <p:pic>
        <p:nvPicPr>
          <p:cNvPr id="8" name="Picture 7">
            <a:extLst>
              <a:ext uri="{FF2B5EF4-FFF2-40B4-BE49-F238E27FC236}">
                <a16:creationId xmlns:a16="http://schemas.microsoft.com/office/drawing/2014/main" id="{3FB60E79-F0CE-A241-BA88-36FD87ADB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0878" y="0"/>
            <a:ext cx="2502243" cy="5143500"/>
          </a:xfrm>
          <a:prstGeom prst="rect">
            <a:avLst/>
          </a:prstGeom>
        </p:spPr>
      </p:pic>
      <p:pic>
        <p:nvPicPr>
          <p:cNvPr id="10" name="Picture 9" descr="A screenshot of a cell phone screen with text&#10;&#10;Description automatically generated">
            <a:extLst>
              <a:ext uri="{FF2B5EF4-FFF2-40B4-BE49-F238E27FC236}">
                <a16:creationId xmlns:a16="http://schemas.microsoft.com/office/drawing/2014/main" id="{F39EC6A0-D64D-EE41-AE1B-3C7E1CD392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781" y="0"/>
            <a:ext cx="2893219" cy="5143500"/>
          </a:xfrm>
          <a:prstGeom prst="rect">
            <a:avLst/>
          </a:prstGeom>
        </p:spPr>
      </p:pic>
    </p:spTree>
    <p:extLst>
      <p:ext uri="{BB962C8B-B14F-4D97-AF65-F5344CB8AC3E}">
        <p14:creationId xmlns:p14="http://schemas.microsoft.com/office/powerpoint/2010/main" val="130489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874F2D-6C0D-0540-BAFD-81005C9C6B63}"/>
              </a:ext>
            </a:extLst>
          </p:cNvPr>
          <p:cNvPicPr>
            <a:picLocks noChangeAspect="1"/>
          </p:cNvPicPr>
          <p:nvPr/>
        </p:nvPicPr>
        <p:blipFill>
          <a:blip r:embed="rId2"/>
          <a:stretch>
            <a:fillRect/>
          </a:stretch>
        </p:blipFill>
        <p:spPr>
          <a:xfrm>
            <a:off x="1124953" y="0"/>
            <a:ext cx="6894095" cy="5143500"/>
          </a:xfrm>
          <a:prstGeom prst="rect">
            <a:avLst/>
          </a:prstGeom>
        </p:spPr>
      </p:pic>
    </p:spTree>
    <p:extLst>
      <p:ext uri="{BB962C8B-B14F-4D97-AF65-F5344CB8AC3E}">
        <p14:creationId xmlns:p14="http://schemas.microsoft.com/office/powerpoint/2010/main" val="237912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CB2662-51E7-A245-B4C0-0930E8D2D6D5}"/>
              </a:ext>
            </a:extLst>
          </p:cNvPr>
          <p:cNvSpPr>
            <a:spLocks noGrp="1"/>
          </p:cNvSpPr>
          <p:nvPr>
            <p:ph idx="1"/>
          </p:nvPr>
        </p:nvSpPr>
        <p:spPr>
          <a:xfrm>
            <a:off x="467544" y="1851669"/>
            <a:ext cx="8208541" cy="2736205"/>
          </a:xfrm>
        </p:spPr>
        <p:txBody>
          <a:bodyPr/>
          <a:lstStyle/>
          <a:p>
            <a:pPr algn="ctr"/>
            <a:r>
              <a:rPr lang="en-GB" sz="2400"/>
              <a:t>Initial proof-of-concept project plans are drafted and may be in pilot. An informal community of practices may have met a few times for knowledge sharing and early efforts*.</a:t>
            </a:r>
          </a:p>
          <a:p>
            <a:pPr algn="ctr"/>
            <a:endParaRPr lang="en-CH" sz="2400"/>
          </a:p>
        </p:txBody>
      </p:sp>
      <p:sp>
        <p:nvSpPr>
          <p:cNvPr id="3" name="Footer Placeholder 2">
            <a:extLst>
              <a:ext uri="{FF2B5EF4-FFF2-40B4-BE49-F238E27FC236}">
                <a16:creationId xmlns:a16="http://schemas.microsoft.com/office/drawing/2014/main" id="{904DAC5B-F818-C743-8FDD-8CC76152561A}"/>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4" name="Slide Number Placeholder 3">
            <a:extLst>
              <a:ext uri="{FF2B5EF4-FFF2-40B4-BE49-F238E27FC236}">
                <a16:creationId xmlns:a16="http://schemas.microsoft.com/office/drawing/2014/main" id="{F8FC619E-95C2-024A-A555-B99010E317CB}"/>
              </a:ext>
            </a:extLst>
          </p:cNvPr>
          <p:cNvSpPr>
            <a:spLocks noGrp="1"/>
          </p:cNvSpPr>
          <p:nvPr>
            <p:ph type="sldNum" sz="quarter" idx="12"/>
          </p:nvPr>
        </p:nvSpPr>
        <p:spPr/>
        <p:txBody>
          <a:bodyPr/>
          <a:lstStyle/>
          <a:p>
            <a:fld id="{442AD375-037F-43D0-B059-5172DA06796A}" type="slidenum">
              <a:rPr lang="de-CH" smtClean="0"/>
              <a:pPr/>
              <a:t>6</a:t>
            </a:fld>
            <a:endParaRPr lang="de-CH"/>
          </a:p>
        </p:txBody>
      </p:sp>
      <p:sp>
        <p:nvSpPr>
          <p:cNvPr id="5" name="Title 4">
            <a:extLst>
              <a:ext uri="{FF2B5EF4-FFF2-40B4-BE49-F238E27FC236}">
                <a16:creationId xmlns:a16="http://schemas.microsoft.com/office/drawing/2014/main" id="{E3FCD66F-2336-C941-B06D-57F99DC24DFF}"/>
              </a:ext>
            </a:extLst>
          </p:cNvPr>
          <p:cNvSpPr>
            <a:spLocks noGrp="1"/>
          </p:cNvSpPr>
          <p:nvPr>
            <p:ph type="title"/>
          </p:nvPr>
        </p:nvSpPr>
        <p:spPr/>
        <p:txBody>
          <a:bodyPr/>
          <a:lstStyle/>
          <a:p>
            <a:r>
              <a:rPr lang="en-CH"/>
              <a:t>Typical beginnings</a:t>
            </a:r>
          </a:p>
        </p:txBody>
      </p:sp>
      <p:sp>
        <p:nvSpPr>
          <p:cNvPr id="6" name="TextBox 5">
            <a:extLst>
              <a:ext uri="{FF2B5EF4-FFF2-40B4-BE49-F238E27FC236}">
                <a16:creationId xmlns:a16="http://schemas.microsoft.com/office/drawing/2014/main" id="{0E42E3CE-5DD5-8D44-AEAA-1A79365D4C15}"/>
              </a:ext>
            </a:extLst>
          </p:cNvPr>
          <p:cNvSpPr txBox="1"/>
          <p:nvPr/>
        </p:nvSpPr>
        <p:spPr>
          <a:xfrm>
            <a:off x="242421" y="4507461"/>
            <a:ext cx="7910383" cy="230832"/>
          </a:xfrm>
          <a:prstGeom prst="rect">
            <a:avLst/>
          </a:prstGeom>
          <a:noFill/>
        </p:spPr>
        <p:txBody>
          <a:bodyPr wrap="square">
            <a:spAutoFit/>
          </a:bodyPr>
          <a:lstStyle/>
          <a:p>
            <a:r>
              <a:rPr lang="de-CH" sz="900"/>
              <a:t>* Gartner, «</a:t>
            </a:r>
            <a:r>
              <a:rPr lang="de-CH" sz="900" err="1"/>
              <a:t>Artificial</a:t>
            </a:r>
            <a:r>
              <a:rPr lang="de-CH" sz="900"/>
              <a:t> </a:t>
            </a:r>
            <a:r>
              <a:rPr lang="de-CH" sz="900" err="1"/>
              <a:t>intelligence</a:t>
            </a:r>
            <a:r>
              <a:rPr lang="de-CH" sz="900"/>
              <a:t> </a:t>
            </a:r>
            <a:r>
              <a:rPr lang="de-CH" sz="900" err="1"/>
              <a:t>Maturity</a:t>
            </a:r>
            <a:r>
              <a:rPr lang="de-CH" sz="900"/>
              <a:t> Model», https://www.gartner.com/en/documents/3982174/artificial-intelligence-maturity-model</a:t>
            </a:r>
            <a:endParaRPr lang="en-CH" sz="900"/>
          </a:p>
        </p:txBody>
      </p:sp>
    </p:spTree>
    <p:extLst>
      <p:ext uri="{BB962C8B-B14F-4D97-AF65-F5344CB8AC3E}">
        <p14:creationId xmlns:p14="http://schemas.microsoft.com/office/powerpoint/2010/main" val="38199092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DF3941-1650-444D-9EDA-215FB02689AB}"/>
              </a:ext>
            </a:extLst>
          </p:cNvPr>
          <p:cNvPicPr>
            <a:picLocks noChangeAspect="1"/>
          </p:cNvPicPr>
          <p:nvPr/>
        </p:nvPicPr>
        <p:blipFill>
          <a:blip r:embed="rId2"/>
          <a:stretch>
            <a:fillRect/>
          </a:stretch>
        </p:blipFill>
        <p:spPr>
          <a:xfrm>
            <a:off x="891729" y="0"/>
            <a:ext cx="6894095" cy="5143500"/>
          </a:xfrm>
          <a:prstGeom prst="rect">
            <a:avLst/>
          </a:prstGeom>
        </p:spPr>
      </p:pic>
    </p:spTree>
    <p:extLst>
      <p:ext uri="{BB962C8B-B14F-4D97-AF65-F5344CB8AC3E}">
        <p14:creationId xmlns:p14="http://schemas.microsoft.com/office/powerpoint/2010/main" val="40425024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9720E-25FF-B14B-B62C-C472FFE5C698}"/>
              </a:ext>
            </a:extLst>
          </p:cNvPr>
          <p:cNvSpPr>
            <a:spLocks noGrp="1"/>
          </p:cNvSpPr>
          <p:nvPr>
            <p:ph type="ctrTitle"/>
          </p:nvPr>
        </p:nvSpPr>
        <p:spPr>
          <a:xfrm>
            <a:off x="1143000" y="1851670"/>
            <a:ext cx="6858000" cy="1790700"/>
          </a:xfrm>
        </p:spPr>
        <p:txBody>
          <a:bodyPr>
            <a:normAutofit fontScale="90000"/>
          </a:bodyPr>
          <a:lstStyle/>
          <a:p>
            <a:r>
              <a:rPr lang="en-CH">
                <a:latin typeface="Arial" panose="020B0604020202020204" pitchFamily="34" charset="0"/>
                <a:cs typeface="Arial" panose="020B0604020202020204" pitchFamily="34" charset="0"/>
              </a:rPr>
              <a:t>Bringing AI into our society: the Narratives &amp; Impact of National AI Regulations &amp; Strategies</a:t>
            </a:r>
          </a:p>
        </p:txBody>
      </p:sp>
    </p:spTree>
    <p:extLst>
      <p:ext uri="{BB962C8B-B14F-4D97-AF65-F5344CB8AC3E}">
        <p14:creationId xmlns:p14="http://schemas.microsoft.com/office/powerpoint/2010/main" val="2445545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2187-1D2F-9348-B7D2-065DFCB108E1}"/>
              </a:ext>
            </a:extLst>
          </p:cNvPr>
          <p:cNvSpPr>
            <a:spLocks noGrp="1"/>
          </p:cNvSpPr>
          <p:nvPr>
            <p:ph type="title"/>
          </p:nvPr>
        </p:nvSpPr>
        <p:spPr/>
        <p:txBody>
          <a:bodyPr/>
          <a:lstStyle/>
          <a:p>
            <a:r>
              <a:rPr lang="en-GB">
                <a:latin typeface="Arial" panose="020B0604020202020204" pitchFamily="34" charset="0"/>
                <a:cs typeface="Arial" panose="020B0604020202020204" pitchFamily="34" charset="0"/>
              </a:rPr>
              <a:t>What to pay attention to?</a:t>
            </a:r>
            <a:endParaRPr lang="en-CH">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A2B6199-AA28-5541-B429-8C4F68AB4509}"/>
              </a:ext>
            </a:extLst>
          </p:cNvPr>
          <p:cNvSpPr>
            <a:spLocks noGrp="1"/>
          </p:cNvSpPr>
          <p:nvPr>
            <p:ph idx="1"/>
          </p:nvPr>
        </p:nvSpPr>
        <p:spPr>
          <a:xfrm>
            <a:off x="628650" y="1268016"/>
            <a:ext cx="7886700" cy="3263504"/>
          </a:xfrm>
        </p:spPr>
        <p:txBody>
          <a:bodyPr>
            <a:normAutofit/>
          </a:bodyPr>
          <a:lstStyle/>
          <a:p>
            <a:r>
              <a:rPr lang="en-GB" sz="1800">
                <a:latin typeface="Arial" panose="020B0604020202020204" pitchFamily="34" charset="0"/>
                <a:cs typeface="Arial" panose="020B0604020202020204" pitchFamily="34" charset="0"/>
              </a:rPr>
              <a:t>AI Regulation complements the GDPR </a:t>
            </a:r>
            <a:r>
              <a:rPr lang="en-GB" sz="1800">
                <a:latin typeface="Arial" panose="020B0604020202020204" pitchFamily="34" charset="0"/>
                <a:cs typeface="Arial" panose="020B0604020202020204" pitchFamily="34" charset="0"/>
                <a:sym typeface="Wingdings" pitchFamily="2" charset="2"/>
              </a:rPr>
              <a:t> need to comply to both</a:t>
            </a:r>
          </a:p>
          <a:p>
            <a:r>
              <a:rPr lang="en-GB" sz="1800">
                <a:latin typeface="Arial" panose="020B0604020202020204" pitchFamily="34" charset="0"/>
                <a:cs typeface="Arial" panose="020B0604020202020204" pitchFamily="34" charset="0"/>
              </a:rPr>
              <a:t>Swiss organizations need also to comply to the revised Swiss Federal Act on Data Protection (revFADP)</a:t>
            </a:r>
          </a:p>
          <a:p>
            <a:endParaRPr lang="en-GB" sz="1800">
              <a:latin typeface="Arial" panose="020B0604020202020204" pitchFamily="34" charset="0"/>
              <a:cs typeface="Arial" panose="020B0604020202020204" pitchFamily="34" charset="0"/>
            </a:endParaRPr>
          </a:p>
          <a:p>
            <a:r>
              <a:rPr lang="en-GB" sz="1800">
                <a:latin typeface="Arial" panose="020B0604020202020204" pitchFamily="34" charset="0"/>
                <a:cs typeface="Arial" panose="020B0604020202020204" pitchFamily="34" charset="0"/>
              </a:rPr>
              <a:t>Additionally: (i) risk management, (ii) data and data governance practices, (iii) technical documentation, (iv) record-keeping, (v) transparency and  provision of information to users, (vi) human oversight, (vii) accuracy and robustness, (viii) cybersecurity. From an accountability perspective, the AI system provider must be able to demonstrate compliance with these requirements.</a:t>
            </a:r>
            <a:endParaRPr lang="en-CH" sz="180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517834B-39AB-0A41-8E68-9805BB050AB6}"/>
              </a:ext>
            </a:extLst>
          </p:cNvPr>
          <p:cNvSpPr txBox="1"/>
          <p:nvPr/>
        </p:nvSpPr>
        <p:spPr>
          <a:xfrm>
            <a:off x="491687" y="4812754"/>
            <a:ext cx="8160626" cy="276999"/>
          </a:xfrm>
          <a:prstGeom prst="rect">
            <a:avLst/>
          </a:prstGeom>
          <a:noFill/>
        </p:spPr>
        <p:txBody>
          <a:bodyPr wrap="square">
            <a:spAutoFit/>
          </a:bodyPr>
          <a:lstStyle/>
          <a:p>
            <a:r>
              <a:rPr lang="en-CH" sz="1200">
                <a:latin typeface="Arial" panose="020B0604020202020204" pitchFamily="34" charset="0"/>
                <a:cs typeface="Arial" panose="020B0604020202020204" pitchFamily="34" charset="0"/>
              </a:rPr>
              <a:t>Source: </a:t>
            </a:r>
            <a:r>
              <a:rPr lang="en-GB" sz="1200">
                <a:latin typeface="Arial" panose="020B0604020202020204" pitchFamily="34" charset="0"/>
                <a:cs typeface="Arial" panose="020B0604020202020204" pitchFamily="34" charset="0"/>
                <a:hlinkClick r:id="rId2"/>
              </a:rPr>
              <a:t>https://www.ey.com/en_ch/ai/eu-draft-regulation-on-artificial-intelligence</a:t>
            </a:r>
            <a:r>
              <a:rPr lang="en-GB" sz="1200">
                <a:latin typeface="Arial" panose="020B0604020202020204" pitchFamily="34" charset="0"/>
                <a:cs typeface="Arial" panose="020B0604020202020204" pitchFamily="34" charset="0"/>
              </a:rPr>
              <a:t> </a:t>
            </a:r>
            <a:endParaRPr lang="en-CH"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39289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2187-1D2F-9348-B7D2-065DFCB108E1}"/>
              </a:ext>
            </a:extLst>
          </p:cNvPr>
          <p:cNvSpPr>
            <a:spLocks noGrp="1"/>
          </p:cNvSpPr>
          <p:nvPr>
            <p:ph type="title"/>
          </p:nvPr>
        </p:nvSpPr>
        <p:spPr/>
        <p:txBody>
          <a:bodyPr/>
          <a:lstStyle/>
          <a:p>
            <a:r>
              <a:rPr lang="en-GB">
                <a:latin typeface="Arial" panose="020B0604020202020204" pitchFamily="34" charset="0"/>
                <a:cs typeface="Arial" panose="020B0604020202020204" pitchFamily="34" charset="0"/>
              </a:rPr>
              <a:t>What happens if a company does not comply?</a:t>
            </a:r>
            <a:endParaRPr lang="en-CH">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A2B6199-AA28-5541-B429-8C4F68AB4509}"/>
              </a:ext>
            </a:extLst>
          </p:cNvPr>
          <p:cNvSpPr>
            <a:spLocks noGrp="1"/>
          </p:cNvSpPr>
          <p:nvPr>
            <p:ph idx="1"/>
          </p:nvPr>
        </p:nvSpPr>
        <p:spPr>
          <a:xfrm>
            <a:off x="628650" y="1647497"/>
            <a:ext cx="7886700" cy="2884023"/>
          </a:xfrm>
        </p:spPr>
        <p:txBody>
          <a:bodyPr>
            <a:normAutofit lnSpcReduction="10000"/>
          </a:bodyPr>
          <a:lstStyle/>
          <a:p>
            <a:r>
              <a:rPr lang="en-GB" sz="1800" b="1">
                <a:latin typeface="Arial" panose="020B0604020202020204" pitchFamily="34" charset="0"/>
                <a:cs typeface="Arial" panose="020B0604020202020204" pitchFamily="34" charset="0"/>
              </a:rPr>
              <a:t>Up to €30m or 6%</a:t>
            </a:r>
            <a:r>
              <a:rPr lang="en-GB" sz="1800">
                <a:latin typeface="Arial" panose="020B0604020202020204" pitchFamily="34" charset="0"/>
                <a:cs typeface="Arial" panose="020B0604020202020204" pitchFamily="34" charset="0"/>
              </a:rPr>
              <a:t> of the total worldwide annual turnover of the preceding financial year (whichever is higher) for infringements </a:t>
            </a:r>
            <a:r>
              <a:rPr lang="en-GB" sz="1800" b="1">
                <a:latin typeface="Arial" panose="020B0604020202020204" pitchFamily="34" charset="0"/>
                <a:cs typeface="Arial" panose="020B0604020202020204" pitchFamily="34" charset="0"/>
              </a:rPr>
              <a:t>on prohibited practices or non-compliance </a:t>
            </a:r>
            <a:r>
              <a:rPr lang="en-GB" sz="1800">
                <a:latin typeface="Arial" panose="020B0604020202020204" pitchFamily="34" charset="0"/>
                <a:cs typeface="Arial" panose="020B0604020202020204" pitchFamily="34" charset="0"/>
              </a:rPr>
              <a:t>related to requirements on data;</a:t>
            </a:r>
          </a:p>
          <a:p>
            <a:r>
              <a:rPr lang="en-GB" sz="1800" b="1">
                <a:latin typeface="Arial" panose="020B0604020202020204" pitchFamily="34" charset="0"/>
                <a:cs typeface="Arial" panose="020B0604020202020204" pitchFamily="34" charset="0"/>
              </a:rPr>
              <a:t>Up to €20m or 4%</a:t>
            </a:r>
            <a:r>
              <a:rPr lang="en-GB" sz="1800">
                <a:latin typeface="Arial" panose="020B0604020202020204" pitchFamily="34" charset="0"/>
                <a:cs typeface="Arial" panose="020B0604020202020204" pitchFamily="34" charset="0"/>
              </a:rPr>
              <a:t> of the total worldwide annual turnover of the preceding financial year for n</a:t>
            </a:r>
            <a:r>
              <a:rPr lang="en-GB" sz="1800" b="1">
                <a:latin typeface="Arial" panose="020B0604020202020204" pitchFamily="34" charset="0"/>
                <a:cs typeface="Arial" panose="020B0604020202020204" pitchFamily="34" charset="0"/>
              </a:rPr>
              <a:t>on-compliance with any of the other requirements</a:t>
            </a:r>
            <a:r>
              <a:rPr lang="en-GB" sz="1800">
                <a:latin typeface="Arial" panose="020B0604020202020204" pitchFamily="34" charset="0"/>
                <a:cs typeface="Arial" panose="020B0604020202020204" pitchFamily="34" charset="0"/>
              </a:rPr>
              <a:t> or obligations of the Regulation;</a:t>
            </a:r>
          </a:p>
          <a:p>
            <a:r>
              <a:rPr lang="en-GB" sz="1800" b="1">
                <a:latin typeface="Arial" panose="020B0604020202020204" pitchFamily="34" charset="0"/>
                <a:cs typeface="Arial" panose="020B0604020202020204" pitchFamily="34" charset="0"/>
              </a:rPr>
              <a:t>Up to €10m or 2% </a:t>
            </a:r>
            <a:r>
              <a:rPr lang="en-GB" sz="1800">
                <a:latin typeface="Arial" panose="020B0604020202020204" pitchFamily="34" charset="0"/>
                <a:cs typeface="Arial" panose="020B0604020202020204" pitchFamily="34" charset="0"/>
              </a:rPr>
              <a:t>of the total worldwide annual turnover of the preceding financial year for the </a:t>
            </a:r>
            <a:r>
              <a:rPr lang="en-GB" sz="1800" b="1">
                <a:latin typeface="Arial" panose="020B0604020202020204" pitchFamily="34" charset="0"/>
                <a:cs typeface="Arial" panose="020B0604020202020204" pitchFamily="34" charset="0"/>
              </a:rPr>
              <a:t>supply of incorrect, incomplete or misleading information</a:t>
            </a:r>
            <a:r>
              <a:rPr lang="en-GB" sz="1800">
                <a:latin typeface="Arial" panose="020B0604020202020204" pitchFamily="34" charset="0"/>
                <a:cs typeface="Arial" panose="020B0604020202020204" pitchFamily="34" charset="0"/>
              </a:rPr>
              <a:t> to notified bodies and national competent authorities in reply to a request.</a:t>
            </a:r>
          </a:p>
        </p:txBody>
      </p:sp>
      <p:sp>
        <p:nvSpPr>
          <p:cNvPr id="5" name="TextBox 4">
            <a:extLst>
              <a:ext uri="{FF2B5EF4-FFF2-40B4-BE49-F238E27FC236}">
                <a16:creationId xmlns:a16="http://schemas.microsoft.com/office/drawing/2014/main" id="{D517834B-39AB-0A41-8E68-9805BB050AB6}"/>
              </a:ext>
            </a:extLst>
          </p:cNvPr>
          <p:cNvSpPr txBox="1"/>
          <p:nvPr/>
        </p:nvSpPr>
        <p:spPr>
          <a:xfrm>
            <a:off x="491687" y="4812754"/>
            <a:ext cx="8160626" cy="276999"/>
          </a:xfrm>
          <a:prstGeom prst="rect">
            <a:avLst/>
          </a:prstGeom>
          <a:noFill/>
        </p:spPr>
        <p:txBody>
          <a:bodyPr wrap="square">
            <a:spAutoFit/>
          </a:bodyPr>
          <a:lstStyle/>
          <a:p>
            <a:r>
              <a:rPr lang="en-CH" sz="1200">
                <a:latin typeface="Arial" panose="020B0604020202020204" pitchFamily="34" charset="0"/>
                <a:cs typeface="Arial" panose="020B0604020202020204" pitchFamily="34" charset="0"/>
              </a:rPr>
              <a:t>Source: </a:t>
            </a:r>
            <a:r>
              <a:rPr lang="en-GB" sz="1200">
                <a:latin typeface="Arial" panose="020B0604020202020204" pitchFamily="34" charset="0"/>
                <a:cs typeface="Arial" panose="020B0604020202020204" pitchFamily="34" charset="0"/>
                <a:hlinkClick r:id="rId2"/>
              </a:rPr>
              <a:t>https://ec.europa.eu/commission/presscorner/detail/en/QANDA_21_1683</a:t>
            </a:r>
            <a:r>
              <a:rPr lang="en-GB" sz="1200">
                <a:latin typeface="Arial" panose="020B0604020202020204" pitchFamily="34" charset="0"/>
                <a:cs typeface="Arial" panose="020B0604020202020204" pitchFamily="34" charset="0"/>
              </a:rPr>
              <a:t> </a:t>
            </a:r>
            <a:endParaRPr lang="en-CH"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24558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uestion marks in a line and one question mark is lit">
            <a:extLst>
              <a:ext uri="{FF2B5EF4-FFF2-40B4-BE49-F238E27FC236}">
                <a16:creationId xmlns:a16="http://schemas.microsoft.com/office/drawing/2014/main" id="{7351B141-D18A-463F-B59F-DF9E4262E458}"/>
              </a:ext>
            </a:extLst>
          </p:cNvPr>
          <p:cNvPicPr>
            <a:picLocks noChangeAspect="1"/>
          </p:cNvPicPr>
          <p:nvPr/>
        </p:nvPicPr>
        <p:blipFill rotWithShape="1">
          <a:blip r:embed="rId2"/>
          <a:srcRect t="2056" b="13674"/>
          <a:stretch/>
        </p:blipFill>
        <p:spPr>
          <a:xfrm>
            <a:off x="-2285" y="7"/>
            <a:ext cx="9143999" cy="5143493"/>
          </a:xfrm>
          <a:prstGeom prst="rect">
            <a:avLst/>
          </a:prstGeom>
        </p:spPr>
      </p:pic>
      <p:sp>
        <p:nvSpPr>
          <p:cNvPr id="2" name="Title 1">
            <a:extLst>
              <a:ext uri="{FF2B5EF4-FFF2-40B4-BE49-F238E27FC236}">
                <a16:creationId xmlns:a16="http://schemas.microsoft.com/office/drawing/2014/main" id="{D158633C-01C9-7741-998D-A7E065A7B8E6}"/>
              </a:ext>
            </a:extLst>
          </p:cNvPr>
          <p:cNvSpPr>
            <a:spLocks noGrp="1"/>
          </p:cNvSpPr>
          <p:nvPr>
            <p:ph type="title"/>
          </p:nvPr>
        </p:nvSpPr>
        <p:spPr>
          <a:xfrm>
            <a:off x="2289153" y="350572"/>
            <a:ext cx="6539537" cy="954557"/>
          </a:xfrm>
          <a:effectLst>
            <a:outerShdw blurRad="50800" dist="38100" dir="2700000" algn="tl" rotWithShape="0">
              <a:prstClr val="black">
                <a:alpha val="40000"/>
              </a:prstClr>
            </a:outerShdw>
          </a:effectLst>
        </p:spPr>
        <p:txBody>
          <a:bodyPr vert="horz" lIns="68580" tIns="34290" rIns="68580" bIns="34290" rtlCol="0" anchor="b">
            <a:normAutofit fontScale="90000"/>
          </a:bodyPr>
          <a:lstStyle/>
          <a:p>
            <a:pPr algn="ctr"/>
            <a:r>
              <a:rPr lang="en-US" sz="6000">
                <a:solidFill>
                  <a:srgbClr val="FFFFFF"/>
                </a:solidFill>
                <a:latin typeface="Arial" panose="020B0604020202020204" pitchFamily="34" charset="0"/>
                <a:cs typeface="Arial" panose="020B0604020202020204" pitchFamily="34" charset="0"/>
              </a:rPr>
              <a:t>Some issues…</a:t>
            </a:r>
          </a:p>
        </p:txBody>
      </p:sp>
    </p:spTree>
    <p:extLst>
      <p:ext uri="{BB962C8B-B14F-4D97-AF65-F5344CB8AC3E}">
        <p14:creationId xmlns:p14="http://schemas.microsoft.com/office/powerpoint/2010/main" val="1680765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2187-1D2F-9348-B7D2-065DFCB108E1}"/>
              </a:ext>
            </a:extLst>
          </p:cNvPr>
          <p:cNvSpPr>
            <a:spLocks noGrp="1"/>
          </p:cNvSpPr>
          <p:nvPr>
            <p:ph type="title"/>
          </p:nvPr>
        </p:nvSpPr>
        <p:spPr/>
        <p:txBody>
          <a:bodyPr/>
          <a:lstStyle/>
          <a:p>
            <a:r>
              <a:rPr lang="en-GB">
                <a:latin typeface="Arial" panose="020B0604020202020204" pitchFamily="34" charset="0"/>
                <a:cs typeface="Arial" panose="020B0604020202020204" pitchFamily="34" charset="0"/>
              </a:rPr>
              <a:t>AI is “everything” according to the EU</a:t>
            </a:r>
            <a:endParaRPr lang="en-CH">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A2B6199-AA28-5541-B429-8C4F68AB4509}"/>
              </a:ext>
            </a:extLst>
          </p:cNvPr>
          <p:cNvSpPr>
            <a:spLocks noGrp="1"/>
          </p:cNvSpPr>
          <p:nvPr>
            <p:ph idx="1"/>
          </p:nvPr>
        </p:nvSpPr>
        <p:spPr>
          <a:xfrm>
            <a:off x="628650" y="1418897"/>
            <a:ext cx="7886700" cy="2884023"/>
          </a:xfrm>
        </p:spPr>
        <p:txBody>
          <a:bodyPr>
            <a:normAutofit fontScale="92500" lnSpcReduction="10000"/>
          </a:bodyPr>
          <a:lstStyle/>
          <a:p>
            <a:r>
              <a:rPr lang="en-GB" sz="2400">
                <a:latin typeface="Arial" panose="020B0604020202020204" pitchFamily="34" charset="0"/>
                <a:cs typeface="Arial" panose="020B0604020202020204" pitchFamily="34" charset="0"/>
              </a:rPr>
              <a:t>“Artificial intelligence (AI) refers to systems designed by humans that, given a complex goal, act in the physical or digital world by </a:t>
            </a:r>
            <a:r>
              <a:rPr lang="en-GB" sz="2400">
                <a:highlight>
                  <a:srgbClr val="FFFF00"/>
                </a:highlight>
                <a:latin typeface="Arial" panose="020B0604020202020204" pitchFamily="34" charset="0"/>
                <a:cs typeface="Arial" panose="020B0604020202020204" pitchFamily="34" charset="0"/>
              </a:rPr>
              <a:t>perceiving their environment, interpreting the collected structured or unstructured data, reasoning on the knowledge derived from this data and deciding the best action(s) to take</a:t>
            </a:r>
            <a:r>
              <a:rPr lang="en-GB" sz="2400">
                <a:latin typeface="Arial" panose="020B0604020202020204" pitchFamily="34" charset="0"/>
                <a:cs typeface="Arial" panose="020B0604020202020204" pitchFamily="34" charset="0"/>
              </a:rPr>
              <a:t> (according to pre-defined parameters) to achieve the given goal. AI systems can also be designed to learn to adapt their behaviour by analysing how the environment is affected by their previous actions “</a:t>
            </a:r>
          </a:p>
        </p:txBody>
      </p:sp>
      <p:sp>
        <p:nvSpPr>
          <p:cNvPr id="5" name="TextBox 4">
            <a:extLst>
              <a:ext uri="{FF2B5EF4-FFF2-40B4-BE49-F238E27FC236}">
                <a16:creationId xmlns:a16="http://schemas.microsoft.com/office/drawing/2014/main" id="{D517834B-39AB-0A41-8E68-9805BB050AB6}"/>
              </a:ext>
            </a:extLst>
          </p:cNvPr>
          <p:cNvSpPr txBox="1"/>
          <p:nvPr/>
        </p:nvSpPr>
        <p:spPr>
          <a:xfrm>
            <a:off x="491687" y="4812754"/>
            <a:ext cx="8160626" cy="276999"/>
          </a:xfrm>
          <a:prstGeom prst="rect">
            <a:avLst/>
          </a:prstGeom>
          <a:noFill/>
        </p:spPr>
        <p:txBody>
          <a:bodyPr wrap="square">
            <a:spAutoFit/>
          </a:bodyPr>
          <a:lstStyle/>
          <a:p>
            <a:r>
              <a:rPr lang="en-CH" sz="1200">
                <a:latin typeface="Arial" panose="020B0604020202020204" pitchFamily="34" charset="0"/>
                <a:cs typeface="Arial" panose="020B0604020202020204" pitchFamily="34" charset="0"/>
              </a:rPr>
              <a:t>Source: </a:t>
            </a:r>
            <a:r>
              <a:rPr lang="en-GB" sz="1200">
                <a:latin typeface="Arial" panose="020B0604020202020204" pitchFamily="34" charset="0"/>
                <a:cs typeface="Arial" panose="020B0604020202020204" pitchFamily="34" charset="0"/>
                <a:hlinkClick r:id="rId2"/>
              </a:rPr>
              <a:t>https://ec.europa.eu/futurium/en/system/files/ged/ai_hleg_definition_of_ai_18_december_1.pdf</a:t>
            </a:r>
            <a:r>
              <a:rPr lang="en-GB" sz="1200">
                <a:latin typeface="Arial" panose="020B0604020202020204" pitchFamily="34" charset="0"/>
                <a:cs typeface="Arial" panose="020B0604020202020204" pitchFamily="34" charset="0"/>
              </a:rPr>
              <a:t> </a:t>
            </a:r>
            <a:endParaRPr lang="en-CH"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08905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F6F48-E87D-9A4F-A760-B08334E9BA9E}"/>
              </a:ext>
            </a:extLst>
          </p:cNvPr>
          <p:cNvSpPr>
            <a:spLocks noGrp="1"/>
          </p:cNvSpPr>
          <p:nvPr>
            <p:ph type="title"/>
          </p:nvPr>
        </p:nvSpPr>
        <p:spPr/>
        <p:txBody>
          <a:bodyPr>
            <a:normAutofit fontScale="90000"/>
          </a:bodyPr>
          <a:lstStyle/>
          <a:p>
            <a:r>
              <a:rPr lang="en-GB">
                <a:latin typeface="Arial" panose="020B0604020202020204" pitchFamily="34" charset="0"/>
                <a:cs typeface="Arial" panose="020B0604020202020204" pitchFamily="34" charset="0"/>
              </a:rPr>
              <a:t>Will imports of AI systems and applications need to comply with the framework?</a:t>
            </a:r>
            <a:endParaRPr lang="en-CH">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B72F96B-4B38-3447-925C-7540A2322F86}"/>
              </a:ext>
            </a:extLst>
          </p:cNvPr>
          <p:cNvSpPr>
            <a:spLocks noGrp="1"/>
          </p:cNvSpPr>
          <p:nvPr>
            <p:ph idx="1"/>
          </p:nvPr>
        </p:nvSpPr>
        <p:spPr>
          <a:xfrm>
            <a:off x="628650" y="1560786"/>
            <a:ext cx="7886700" cy="3071936"/>
          </a:xfrm>
        </p:spPr>
        <p:txBody>
          <a:bodyPr>
            <a:normAutofit/>
          </a:bodyPr>
          <a:lstStyle/>
          <a:p>
            <a:r>
              <a:rPr lang="en-GB" sz="1800">
                <a:highlight>
                  <a:srgbClr val="FFFF00"/>
                </a:highlight>
                <a:latin typeface="Arial" panose="020B0604020202020204" pitchFamily="34" charset="0"/>
                <a:cs typeface="Arial" panose="020B0604020202020204" pitchFamily="34" charset="0"/>
              </a:rPr>
              <a:t>Yes</a:t>
            </a:r>
            <a:r>
              <a:rPr lang="en-GB" sz="1800">
                <a:latin typeface="Arial" panose="020B0604020202020204" pitchFamily="34" charset="0"/>
                <a:cs typeface="Arial" panose="020B0604020202020204" pitchFamily="34" charset="0"/>
              </a:rPr>
              <a:t>. Importers of AI systems will have to ensure that the foreign provider has already carried out the appropriate conformity assessment procedure and has the technical documentation required by the Regulation. Additionally, importers should ensure that their system bears a European Conformity (CE) marking and is </a:t>
            </a:r>
            <a:r>
              <a:rPr lang="en-GB" sz="1800">
                <a:highlight>
                  <a:srgbClr val="FFFF00"/>
                </a:highlight>
                <a:latin typeface="Arial" panose="020B0604020202020204" pitchFamily="34" charset="0"/>
                <a:cs typeface="Arial" panose="020B0604020202020204" pitchFamily="34" charset="0"/>
              </a:rPr>
              <a:t>accompanied by the required documentation and instructions of use</a:t>
            </a:r>
            <a:r>
              <a:rPr lang="en-GB" sz="1800">
                <a:latin typeface="Arial" panose="020B0604020202020204" pitchFamily="34" charset="0"/>
                <a:cs typeface="Arial" panose="020B0604020202020204" pitchFamily="34" charset="0"/>
              </a:rPr>
              <a:t>.</a:t>
            </a:r>
          </a:p>
          <a:p>
            <a:endParaRPr lang="en-GB" sz="1800">
              <a:latin typeface="Arial" panose="020B0604020202020204" pitchFamily="34" charset="0"/>
              <a:cs typeface="Arial" panose="020B0604020202020204" pitchFamily="34" charset="0"/>
            </a:endParaRPr>
          </a:p>
          <a:p>
            <a:pPr algn="ctr"/>
            <a:r>
              <a:rPr lang="en-GB" sz="1800" b="1">
                <a:latin typeface="Arial" panose="020B0604020202020204" pitchFamily="34" charset="0"/>
                <a:cs typeface="Arial" panose="020B0604020202020204" pitchFamily="34" charset="0"/>
              </a:rPr>
              <a:t>Risk: the EU may stop having (useful) access to innovative technologies developed outside the EU</a:t>
            </a:r>
          </a:p>
          <a:p>
            <a:endParaRPr lang="en-CH"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84353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6E387-3C89-7B4C-8F21-1D4C85009BAF}"/>
              </a:ext>
            </a:extLst>
          </p:cNvPr>
          <p:cNvSpPr>
            <a:spLocks noGrp="1"/>
          </p:cNvSpPr>
          <p:nvPr>
            <p:ph type="title"/>
          </p:nvPr>
        </p:nvSpPr>
        <p:spPr>
          <a:xfrm>
            <a:off x="455229" y="228601"/>
            <a:ext cx="7886700" cy="672087"/>
          </a:xfrm>
        </p:spPr>
        <p:txBody>
          <a:bodyPr>
            <a:normAutofit/>
          </a:bodyPr>
          <a:lstStyle/>
          <a:p>
            <a:r>
              <a:rPr lang="en-CH">
                <a:latin typeface="Arial" panose="020B0604020202020204" pitchFamily="34" charset="0"/>
                <a:cs typeface="Arial" panose="020B0604020202020204" pitchFamily="34" charset="0"/>
              </a:rPr>
              <a:t>Risk </a:t>
            </a:r>
            <a:r>
              <a:rPr lang="de-DE">
                <a:latin typeface="Arial" panose="020B0604020202020204" pitchFamily="34" charset="0"/>
                <a:cs typeface="Arial" panose="020B0604020202020204" pitchFamily="34" charset="0"/>
              </a:rPr>
              <a:t>levels</a:t>
            </a:r>
            <a:endParaRPr lang="en-CH">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989B070-D5D7-A948-BB38-260921BCC359}"/>
              </a:ext>
            </a:extLst>
          </p:cNvPr>
          <p:cNvSpPr>
            <a:spLocks noGrp="1"/>
          </p:cNvSpPr>
          <p:nvPr>
            <p:ph idx="1"/>
          </p:nvPr>
        </p:nvSpPr>
        <p:spPr>
          <a:xfrm>
            <a:off x="455229" y="1586047"/>
            <a:ext cx="3170840" cy="2867621"/>
          </a:xfrm>
        </p:spPr>
        <p:txBody>
          <a:bodyPr>
            <a:normAutofit/>
          </a:bodyPr>
          <a:lstStyle/>
          <a:p>
            <a:r>
              <a:rPr lang="en-GB" sz="2700">
                <a:latin typeface="Arial" panose="020B0604020202020204" pitchFamily="34" charset="0"/>
                <a:cs typeface="Arial" panose="020B0604020202020204" pitchFamily="34" charset="0"/>
              </a:rPr>
              <a:t>Unaccaptable</a:t>
            </a:r>
          </a:p>
          <a:p>
            <a:r>
              <a:rPr lang="en-GB" sz="2700">
                <a:latin typeface="Arial" panose="020B0604020202020204" pitchFamily="34" charset="0"/>
                <a:cs typeface="Arial" panose="020B0604020202020204" pitchFamily="34" charset="0"/>
              </a:rPr>
              <a:t>High Risk</a:t>
            </a:r>
          </a:p>
          <a:p>
            <a:r>
              <a:rPr lang="en-GB" sz="2700">
                <a:latin typeface="Arial" panose="020B0604020202020204" pitchFamily="34" charset="0"/>
                <a:cs typeface="Arial" panose="020B0604020202020204" pitchFamily="34" charset="0"/>
              </a:rPr>
              <a:t>Limited Risk</a:t>
            </a:r>
          </a:p>
          <a:p>
            <a:r>
              <a:rPr lang="en-GB" sz="2700">
                <a:latin typeface="Arial" panose="020B0604020202020204" pitchFamily="34" charset="0"/>
                <a:cs typeface="Arial" panose="020B0604020202020204" pitchFamily="34" charset="0"/>
              </a:rPr>
              <a:t>Minimal Risk</a:t>
            </a:r>
            <a:endParaRPr lang="en-CH" sz="270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CB68AC5-3AA7-8346-9660-A5BBE5FBC4D1}"/>
              </a:ext>
            </a:extLst>
          </p:cNvPr>
          <p:cNvSpPr txBox="1"/>
          <p:nvPr/>
        </p:nvSpPr>
        <p:spPr>
          <a:xfrm>
            <a:off x="350889" y="4724402"/>
            <a:ext cx="8442222" cy="415498"/>
          </a:xfrm>
          <a:prstGeom prst="rect">
            <a:avLst/>
          </a:prstGeom>
          <a:noFill/>
        </p:spPr>
        <p:txBody>
          <a:bodyPr wrap="square" rtlCol="0">
            <a:spAutoFit/>
          </a:bodyPr>
          <a:lstStyle/>
          <a:p>
            <a:r>
              <a:rPr lang="en-CH" sz="1050">
                <a:latin typeface="Arial" panose="020B0604020202020204" pitchFamily="34" charset="0"/>
                <a:cs typeface="Arial" panose="020B0604020202020204" pitchFamily="34" charset="0"/>
              </a:rPr>
              <a:t>Source: </a:t>
            </a:r>
            <a:r>
              <a:rPr lang="en-GB" sz="1050">
                <a:latin typeface="Arial" panose="020B0604020202020204" pitchFamily="34" charset="0"/>
                <a:cs typeface="Arial" panose="020B0604020202020204" pitchFamily="34" charset="0"/>
                <a:hlinkClick r:id="rId2"/>
              </a:rPr>
              <a:t>https://ec.europa.eu/info/strategy/priorities-2019-2024/europe-fit-digital-age/excellence-trust-artificial-intelligence_en /</a:t>
            </a:r>
            <a:r>
              <a:rPr lang="en-GB" sz="1050">
                <a:latin typeface="Arial" panose="020B0604020202020204" pitchFamily="34" charset="0"/>
                <a:cs typeface="Arial" panose="020B0604020202020204" pitchFamily="34" charset="0"/>
              </a:rPr>
              <a:t> Image source: EY</a:t>
            </a:r>
            <a:endParaRPr lang="en-CH" sz="105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9EDC816-B2B2-2644-86D8-BC475C5E8B5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22482" y="1037970"/>
            <a:ext cx="6621518" cy="3540886"/>
          </a:xfrm>
          <a:prstGeom prst="rect">
            <a:avLst/>
          </a:prstGeom>
        </p:spPr>
      </p:pic>
    </p:spTree>
    <p:extLst>
      <p:ext uri="{BB962C8B-B14F-4D97-AF65-F5344CB8AC3E}">
        <p14:creationId xmlns:p14="http://schemas.microsoft.com/office/powerpoint/2010/main" val="29604667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6E387-3C89-7B4C-8F21-1D4C85009BAF}"/>
              </a:ext>
            </a:extLst>
          </p:cNvPr>
          <p:cNvSpPr>
            <a:spLocks noGrp="1"/>
          </p:cNvSpPr>
          <p:nvPr>
            <p:ph type="title"/>
          </p:nvPr>
        </p:nvSpPr>
        <p:spPr/>
        <p:txBody>
          <a:bodyPr/>
          <a:lstStyle/>
          <a:p>
            <a:r>
              <a:rPr lang="de-CH">
                <a:latin typeface="Arial" panose="020B0604020202020204" pitchFamily="34" charset="0"/>
                <a:cs typeface="Arial" panose="020B0604020202020204" pitchFamily="34" charset="0"/>
              </a:rPr>
              <a:t>High Risk AI</a:t>
            </a:r>
            <a:endParaRPr lang="en-CH">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989B070-D5D7-A948-BB38-260921BCC359}"/>
              </a:ext>
            </a:extLst>
          </p:cNvPr>
          <p:cNvSpPr>
            <a:spLocks noGrp="1"/>
          </p:cNvSpPr>
          <p:nvPr>
            <p:ph idx="1"/>
          </p:nvPr>
        </p:nvSpPr>
        <p:spPr>
          <a:xfrm>
            <a:off x="628650" y="1467805"/>
            <a:ext cx="7443295" cy="2867621"/>
          </a:xfrm>
        </p:spPr>
        <p:txBody>
          <a:bodyPr>
            <a:normAutofit/>
          </a:bodyPr>
          <a:lstStyle/>
          <a:p>
            <a:r>
              <a:rPr lang="en-GB" sz="1800">
                <a:latin typeface="Arial" panose="020B0604020202020204" pitchFamily="34" charset="0"/>
                <a:cs typeface="Arial" panose="020B0604020202020204" pitchFamily="34" charset="0"/>
              </a:rPr>
              <a:t>Transport</a:t>
            </a:r>
            <a:endParaRPr lang="en-GB" sz="3600">
              <a:latin typeface="Arial" panose="020B0604020202020204" pitchFamily="34" charset="0"/>
              <a:cs typeface="Arial" panose="020B0604020202020204" pitchFamily="34" charset="0"/>
            </a:endParaRPr>
          </a:p>
          <a:p>
            <a:r>
              <a:rPr lang="en-GB" sz="1800">
                <a:latin typeface="Arial" panose="020B0604020202020204" pitchFamily="34" charset="0"/>
                <a:cs typeface="Arial" panose="020B0604020202020204" pitchFamily="34" charset="0"/>
              </a:rPr>
              <a:t>scoring of exams</a:t>
            </a:r>
          </a:p>
          <a:p>
            <a:r>
              <a:rPr lang="en-GB" sz="1800">
                <a:latin typeface="Arial" panose="020B0604020202020204" pitchFamily="34" charset="0"/>
                <a:cs typeface="Arial" panose="020B0604020202020204" pitchFamily="34" charset="0"/>
              </a:rPr>
              <a:t>AI application in robot-assisted surgery</a:t>
            </a:r>
            <a:endParaRPr lang="en-GB" sz="3600">
              <a:latin typeface="Arial" panose="020B0604020202020204" pitchFamily="34" charset="0"/>
              <a:cs typeface="Arial" panose="020B0604020202020204" pitchFamily="34" charset="0"/>
            </a:endParaRPr>
          </a:p>
          <a:p>
            <a:r>
              <a:rPr lang="en-GB" sz="1800">
                <a:latin typeface="Arial" panose="020B0604020202020204" pitchFamily="34" charset="0"/>
                <a:cs typeface="Arial" panose="020B0604020202020204" pitchFamily="34" charset="0"/>
              </a:rPr>
              <a:t>CV sorting software for recruitment procedures</a:t>
            </a:r>
          </a:p>
          <a:p>
            <a:r>
              <a:rPr lang="en-GB" sz="1800">
                <a:latin typeface="Arial" panose="020B0604020202020204" pitchFamily="34" charset="0"/>
                <a:cs typeface="Arial" panose="020B0604020202020204" pitchFamily="34" charset="0"/>
              </a:rPr>
              <a:t>credit scoring denying citizens opportunity to obtain a loan</a:t>
            </a:r>
          </a:p>
          <a:p>
            <a:r>
              <a:rPr lang="en-GB" sz="1800">
                <a:latin typeface="Arial" panose="020B0604020202020204" pitchFamily="34" charset="0"/>
                <a:cs typeface="Arial" panose="020B0604020202020204" pitchFamily="34" charset="0"/>
              </a:rPr>
              <a:t>evaluation of the reliability of evidence (law)</a:t>
            </a:r>
          </a:p>
          <a:p>
            <a:r>
              <a:rPr lang="en-GB" sz="1800">
                <a:latin typeface="Arial" panose="020B0604020202020204" pitchFamily="34" charset="0"/>
                <a:cs typeface="Arial" panose="020B0604020202020204" pitchFamily="34" charset="0"/>
              </a:rPr>
              <a:t>verification of authenticity of travel documents</a:t>
            </a:r>
            <a:endParaRPr lang="en-CH" sz="360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CB68AC5-3AA7-8346-9660-A5BBE5FBC4D1}"/>
              </a:ext>
            </a:extLst>
          </p:cNvPr>
          <p:cNvSpPr txBox="1"/>
          <p:nvPr/>
        </p:nvSpPr>
        <p:spPr>
          <a:xfrm>
            <a:off x="350889" y="4724402"/>
            <a:ext cx="8442222" cy="253916"/>
          </a:xfrm>
          <a:prstGeom prst="rect">
            <a:avLst/>
          </a:prstGeom>
          <a:noFill/>
        </p:spPr>
        <p:txBody>
          <a:bodyPr wrap="square" rtlCol="0">
            <a:spAutoFit/>
          </a:bodyPr>
          <a:lstStyle/>
          <a:p>
            <a:r>
              <a:rPr lang="en-CH" sz="1050">
                <a:latin typeface="Arial" panose="020B0604020202020204" pitchFamily="34" charset="0"/>
                <a:cs typeface="Arial" panose="020B0604020202020204" pitchFamily="34" charset="0"/>
              </a:rPr>
              <a:t>Source: </a:t>
            </a:r>
            <a:r>
              <a:rPr lang="en-GB" sz="1050">
                <a:latin typeface="Arial" panose="020B0604020202020204" pitchFamily="34" charset="0"/>
                <a:cs typeface="Arial" panose="020B0604020202020204" pitchFamily="34" charset="0"/>
                <a:hlinkClick r:id="rId2"/>
              </a:rPr>
              <a:t>https://ec.europa.eu/info/strategy/priorities-2019-2024/europe-fit-digital-age/excellence-trust-artificial-intelligence_en</a:t>
            </a:r>
            <a:r>
              <a:rPr lang="en-GB" sz="1050">
                <a:latin typeface="Arial" panose="020B0604020202020204" pitchFamily="34" charset="0"/>
                <a:cs typeface="Arial" panose="020B0604020202020204" pitchFamily="34" charset="0"/>
              </a:rPr>
              <a:t> </a:t>
            </a:r>
            <a:endParaRPr lang="en-CH" sz="10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2779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6E387-3C89-7B4C-8F21-1D4C85009BAF}"/>
              </a:ext>
            </a:extLst>
          </p:cNvPr>
          <p:cNvSpPr>
            <a:spLocks noGrp="1"/>
          </p:cNvSpPr>
          <p:nvPr>
            <p:ph type="title"/>
          </p:nvPr>
        </p:nvSpPr>
        <p:spPr>
          <a:xfrm>
            <a:off x="439463" y="202900"/>
            <a:ext cx="7886700" cy="482901"/>
          </a:xfrm>
        </p:spPr>
        <p:txBody>
          <a:bodyPr>
            <a:normAutofit/>
          </a:bodyPr>
          <a:lstStyle/>
          <a:p>
            <a:r>
              <a:rPr lang="de-CH">
                <a:latin typeface="Arial" panose="020B0604020202020204" pitchFamily="34" charset="0"/>
                <a:cs typeface="Arial" panose="020B0604020202020204" pitchFamily="34" charset="0"/>
              </a:rPr>
              <a:t>New rules for providers – for High Risk AI</a:t>
            </a:r>
            <a:endParaRPr lang="en-CH">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59B70F4-DC73-B645-A494-1A19993BCD88}"/>
              </a:ext>
            </a:extLst>
          </p:cNvPr>
          <p:cNvPicPr>
            <a:picLocks noChangeAspect="1"/>
          </p:cNvPicPr>
          <p:nvPr/>
        </p:nvPicPr>
        <p:blipFill>
          <a:blip r:embed="rId2"/>
          <a:stretch>
            <a:fillRect/>
          </a:stretch>
        </p:blipFill>
        <p:spPr>
          <a:xfrm>
            <a:off x="948056" y="685801"/>
            <a:ext cx="7130472" cy="3933496"/>
          </a:xfrm>
          <a:prstGeom prst="rect">
            <a:avLst/>
          </a:prstGeom>
        </p:spPr>
      </p:pic>
      <p:sp>
        <p:nvSpPr>
          <p:cNvPr id="8" name="TextBox 7">
            <a:extLst>
              <a:ext uri="{FF2B5EF4-FFF2-40B4-BE49-F238E27FC236}">
                <a16:creationId xmlns:a16="http://schemas.microsoft.com/office/drawing/2014/main" id="{CE6093F7-2910-714D-87A7-BC282829E718}"/>
              </a:ext>
            </a:extLst>
          </p:cNvPr>
          <p:cNvSpPr txBox="1"/>
          <p:nvPr/>
        </p:nvSpPr>
        <p:spPr>
          <a:xfrm>
            <a:off x="208097" y="4813643"/>
            <a:ext cx="8573297" cy="276999"/>
          </a:xfrm>
          <a:prstGeom prst="rect">
            <a:avLst/>
          </a:prstGeom>
          <a:noFill/>
        </p:spPr>
        <p:txBody>
          <a:bodyPr wrap="square">
            <a:spAutoFit/>
          </a:bodyPr>
          <a:lstStyle/>
          <a:p>
            <a:r>
              <a:rPr lang="en-CH" sz="1200">
                <a:latin typeface="Arial" panose="020B0604020202020204" pitchFamily="34" charset="0"/>
                <a:cs typeface="Arial" panose="020B0604020202020204" pitchFamily="34" charset="0"/>
              </a:rPr>
              <a:t>Source:</a:t>
            </a:r>
            <a:r>
              <a:rPr lang="en-CH" sz="1200">
                <a:solidFill>
                  <a:srgbClr val="0563C1"/>
                </a:solidFill>
                <a:latin typeface="Arial" panose="020B0604020202020204" pitchFamily="34" charset="0"/>
                <a:cs typeface="Arial" panose="020B0604020202020204" pitchFamily="34" charset="0"/>
              </a:rPr>
              <a:t> </a:t>
            </a:r>
            <a:r>
              <a:rPr lang="en-CH" sz="1200">
                <a:solidFill>
                  <a:srgbClr val="0563C1"/>
                </a:solidFill>
                <a:latin typeface="Arial" panose="020B0604020202020204" pitchFamily="34" charset="0"/>
                <a:cs typeface="Arial" panose="020B0604020202020204" pitchFamily="34" charset="0"/>
                <a:hlinkClick r:id="rId3"/>
              </a:rPr>
              <a:t>https://ec.europa.eu/info/strategy/priorities-2019-2024/europe-fit-digital-age/excellence-trust-artificial-intelligence_en</a:t>
            </a:r>
            <a:r>
              <a:rPr lang="en-CH" sz="1200">
                <a:latin typeface="Arial" panose="020B0604020202020204" pitchFamily="34" charset="0"/>
                <a:cs typeface="Arial" panose="020B0604020202020204" pitchFamily="34" charset="0"/>
                <a:hlinkClick r:id="rId3"/>
              </a:rPr>
              <a:t> </a:t>
            </a:r>
            <a:endParaRPr lang="en-CH"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3973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83A04-50EB-DF40-8ED4-7A435117F8AB}"/>
              </a:ext>
            </a:extLst>
          </p:cNvPr>
          <p:cNvSpPr>
            <a:spLocks noGrp="1"/>
          </p:cNvSpPr>
          <p:nvPr>
            <p:ph type="ctrTitle"/>
          </p:nvPr>
        </p:nvSpPr>
        <p:spPr/>
        <p:txBody>
          <a:bodyPr/>
          <a:lstStyle/>
          <a:p>
            <a:r>
              <a:rPr lang="de-CH"/>
              <a:t>AI glass ceiling</a:t>
            </a:r>
            <a:endParaRPr lang="en-CH"/>
          </a:p>
        </p:txBody>
      </p:sp>
      <p:sp>
        <p:nvSpPr>
          <p:cNvPr id="4" name="Footer Placeholder 3">
            <a:extLst>
              <a:ext uri="{FF2B5EF4-FFF2-40B4-BE49-F238E27FC236}">
                <a16:creationId xmlns:a16="http://schemas.microsoft.com/office/drawing/2014/main" id="{FC38FDDA-C3D3-DC4B-8DE2-20484DC24CD6}"/>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5" name="Slide Number Placeholder 4">
            <a:extLst>
              <a:ext uri="{FF2B5EF4-FFF2-40B4-BE49-F238E27FC236}">
                <a16:creationId xmlns:a16="http://schemas.microsoft.com/office/drawing/2014/main" id="{B1BECC86-3528-0641-8EAC-AE7C5FFE90DF}"/>
              </a:ext>
            </a:extLst>
          </p:cNvPr>
          <p:cNvSpPr>
            <a:spLocks noGrp="1"/>
          </p:cNvSpPr>
          <p:nvPr>
            <p:ph type="sldNum" sz="quarter" idx="12"/>
          </p:nvPr>
        </p:nvSpPr>
        <p:spPr/>
        <p:txBody>
          <a:bodyPr/>
          <a:lstStyle/>
          <a:p>
            <a:fld id="{442AD375-037F-43D0-B059-5172DA06796A}" type="slidenum">
              <a:rPr lang="de-CH" smtClean="0"/>
              <a:pPr/>
              <a:t>7</a:t>
            </a:fld>
            <a:endParaRPr lang="de-CH"/>
          </a:p>
        </p:txBody>
      </p:sp>
    </p:spTree>
    <p:extLst>
      <p:ext uri="{BB962C8B-B14F-4D97-AF65-F5344CB8AC3E}">
        <p14:creationId xmlns:p14="http://schemas.microsoft.com/office/powerpoint/2010/main" val="3928234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6E387-3C89-7B4C-8F21-1D4C85009BAF}"/>
              </a:ext>
            </a:extLst>
          </p:cNvPr>
          <p:cNvSpPr>
            <a:spLocks noGrp="1"/>
          </p:cNvSpPr>
          <p:nvPr>
            <p:ph type="title"/>
          </p:nvPr>
        </p:nvSpPr>
        <p:spPr/>
        <p:txBody>
          <a:bodyPr/>
          <a:lstStyle/>
          <a:p>
            <a:r>
              <a:rPr lang="de-CH">
                <a:latin typeface="Arial" panose="020B0604020202020204" pitchFamily="34" charset="0"/>
                <a:cs typeface="Arial" panose="020B0604020202020204" pitchFamily="34" charset="0"/>
              </a:rPr>
              <a:t>Limited Risk</a:t>
            </a:r>
            <a:endParaRPr lang="en-CH">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989B070-D5D7-A948-BB38-260921BCC359}"/>
              </a:ext>
            </a:extLst>
          </p:cNvPr>
          <p:cNvSpPr>
            <a:spLocks noGrp="1"/>
          </p:cNvSpPr>
          <p:nvPr>
            <p:ph idx="1"/>
          </p:nvPr>
        </p:nvSpPr>
        <p:spPr>
          <a:xfrm>
            <a:off x="628650" y="1552903"/>
            <a:ext cx="7443295" cy="2782523"/>
          </a:xfrm>
        </p:spPr>
        <p:txBody>
          <a:bodyPr>
            <a:normAutofit/>
          </a:bodyPr>
          <a:lstStyle/>
          <a:p>
            <a:r>
              <a:rPr lang="en-GB" sz="2400">
                <a:latin typeface="Arial" panose="020B0604020202020204" pitchFamily="34" charset="0"/>
                <a:cs typeface="Arial" panose="020B0604020202020204" pitchFamily="34" charset="0"/>
              </a:rPr>
              <a:t>“</a:t>
            </a:r>
            <a:r>
              <a:rPr lang="en-GB" sz="2400" b="1">
                <a:latin typeface="Arial" panose="020B0604020202020204" pitchFamily="34" charset="0"/>
                <a:cs typeface="Arial" panose="020B0604020202020204" pitchFamily="34" charset="0"/>
              </a:rPr>
              <a:t>Limited risk</a:t>
            </a:r>
            <a:r>
              <a:rPr lang="en-GB" sz="2400">
                <a:latin typeface="Arial" panose="020B0604020202020204" pitchFamily="34" charset="0"/>
                <a:cs typeface="Arial" panose="020B0604020202020204" pitchFamily="34" charset="0"/>
              </a:rPr>
              <a:t>, i.e. AI systems with specific transparency obligations: When using AI systems such as chatbots, users should be aware that they are interacting with a machine so they can take an informed decision to continue or step back”.</a:t>
            </a:r>
            <a:endParaRPr lang="en-CH" sz="300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CB68AC5-3AA7-8346-9660-A5BBE5FBC4D1}"/>
              </a:ext>
            </a:extLst>
          </p:cNvPr>
          <p:cNvSpPr txBox="1"/>
          <p:nvPr/>
        </p:nvSpPr>
        <p:spPr>
          <a:xfrm>
            <a:off x="350889" y="4724402"/>
            <a:ext cx="8442222" cy="253916"/>
          </a:xfrm>
          <a:prstGeom prst="rect">
            <a:avLst/>
          </a:prstGeom>
          <a:noFill/>
        </p:spPr>
        <p:txBody>
          <a:bodyPr wrap="square" rtlCol="0">
            <a:spAutoFit/>
          </a:bodyPr>
          <a:lstStyle/>
          <a:p>
            <a:r>
              <a:rPr lang="en-CH" sz="1050">
                <a:latin typeface="Arial" panose="020B0604020202020204" pitchFamily="34" charset="0"/>
                <a:cs typeface="Arial" panose="020B0604020202020204" pitchFamily="34" charset="0"/>
              </a:rPr>
              <a:t>Source: </a:t>
            </a:r>
            <a:r>
              <a:rPr lang="en-GB" sz="1050">
                <a:latin typeface="Arial" panose="020B0604020202020204" pitchFamily="34" charset="0"/>
                <a:cs typeface="Arial" panose="020B0604020202020204" pitchFamily="34" charset="0"/>
                <a:hlinkClick r:id="rId2"/>
              </a:rPr>
              <a:t>https://ec.europa.eu/commission/presscorner/detail/en/ip_21_1682</a:t>
            </a:r>
            <a:r>
              <a:rPr lang="en-GB" sz="1050">
                <a:latin typeface="Arial" panose="020B0604020202020204" pitchFamily="34" charset="0"/>
                <a:cs typeface="Arial" panose="020B0604020202020204" pitchFamily="34" charset="0"/>
              </a:rPr>
              <a:t> </a:t>
            </a:r>
            <a:endParaRPr lang="en-CH" sz="10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40254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6E387-3C89-7B4C-8F21-1D4C85009BAF}"/>
              </a:ext>
            </a:extLst>
          </p:cNvPr>
          <p:cNvSpPr>
            <a:spLocks noGrp="1"/>
          </p:cNvSpPr>
          <p:nvPr>
            <p:ph type="title"/>
          </p:nvPr>
        </p:nvSpPr>
        <p:spPr/>
        <p:txBody>
          <a:bodyPr/>
          <a:lstStyle/>
          <a:p>
            <a:r>
              <a:rPr lang="de-CH">
                <a:latin typeface="Arial" panose="020B0604020202020204" pitchFamily="34" charset="0"/>
                <a:cs typeface="Arial" panose="020B0604020202020204" pitchFamily="34" charset="0"/>
              </a:rPr>
              <a:t>Minimal Risk</a:t>
            </a:r>
            <a:endParaRPr lang="en-CH">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989B070-D5D7-A948-BB38-260921BCC359}"/>
              </a:ext>
            </a:extLst>
          </p:cNvPr>
          <p:cNvSpPr>
            <a:spLocks noGrp="1"/>
          </p:cNvSpPr>
          <p:nvPr>
            <p:ph idx="1"/>
          </p:nvPr>
        </p:nvSpPr>
        <p:spPr>
          <a:xfrm>
            <a:off x="628650" y="1552903"/>
            <a:ext cx="7443295" cy="2782523"/>
          </a:xfrm>
        </p:spPr>
        <p:txBody>
          <a:bodyPr>
            <a:normAutofit/>
          </a:bodyPr>
          <a:lstStyle/>
          <a:p>
            <a:r>
              <a:rPr lang="en-GB" sz="2400">
                <a:latin typeface="Arial" panose="020B0604020202020204" pitchFamily="34" charset="0"/>
                <a:cs typeface="Arial" panose="020B0604020202020204" pitchFamily="34" charset="0"/>
              </a:rPr>
              <a:t>“</a:t>
            </a:r>
            <a:r>
              <a:rPr lang="en-GB" sz="2400" b="1">
                <a:latin typeface="Arial" panose="020B0604020202020204" pitchFamily="34" charset="0"/>
                <a:cs typeface="Arial" panose="020B0604020202020204" pitchFamily="34" charset="0"/>
              </a:rPr>
              <a:t>Minimal risk:</a:t>
            </a:r>
            <a:r>
              <a:rPr lang="en-GB" sz="2400">
                <a:latin typeface="Arial" panose="020B0604020202020204" pitchFamily="34" charset="0"/>
                <a:cs typeface="Arial" panose="020B0604020202020204" pitchFamily="34" charset="0"/>
              </a:rPr>
              <a:t> The legal proposal allows the free use of applications such as AI-enabled video games or spam filters. </a:t>
            </a:r>
            <a:r>
              <a:rPr lang="en-GB" sz="2400">
                <a:highlight>
                  <a:srgbClr val="FFFF00"/>
                </a:highlight>
                <a:latin typeface="Arial" panose="020B0604020202020204" pitchFamily="34" charset="0"/>
                <a:cs typeface="Arial" panose="020B0604020202020204" pitchFamily="34" charset="0"/>
              </a:rPr>
              <a:t>The vast majority of AI systems fall into this category</a:t>
            </a:r>
            <a:r>
              <a:rPr lang="en-GB" sz="2400">
                <a:latin typeface="Arial" panose="020B0604020202020204" pitchFamily="34" charset="0"/>
                <a:cs typeface="Arial" panose="020B0604020202020204" pitchFamily="34" charset="0"/>
              </a:rPr>
              <a:t>. The draft Regulation does not intervene here, as these AI systems represent only minimal or no risk for citizens' rights or safety”.</a:t>
            </a:r>
            <a:endParaRPr lang="en-CH" sz="330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CB68AC5-3AA7-8346-9660-A5BBE5FBC4D1}"/>
              </a:ext>
            </a:extLst>
          </p:cNvPr>
          <p:cNvSpPr txBox="1"/>
          <p:nvPr/>
        </p:nvSpPr>
        <p:spPr>
          <a:xfrm>
            <a:off x="350889" y="4724402"/>
            <a:ext cx="8442222" cy="253916"/>
          </a:xfrm>
          <a:prstGeom prst="rect">
            <a:avLst/>
          </a:prstGeom>
          <a:noFill/>
        </p:spPr>
        <p:txBody>
          <a:bodyPr wrap="square" rtlCol="0">
            <a:spAutoFit/>
          </a:bodyPr>
          <a:lstStyle/>
          <a:p>
            <a:r>
              <a:rPr lang="en-CH" sz="1050">
                <a:latin typeface="Arial" panose="020B0604020202020204" pitchFamily="34" charset="0"/>
                <a:cs typeface="Arial" panose="020B0604020202020204" pitchFamily="34" charset="0"/>
              </a:rPr>
              <a:t>Source: </a:t>
            </a:r>
            <a:r>
              <a:rPr lang="en-GB" sz="1050">
                <a:latin typeface="Arial" panose="020B0604020202020204" pitchFamily="34" charset="0"/>
                <a:cs typeface="Arial" panose="020B0604020202020204" pitchFamily="34" charset="0"/>
                <a:hlinkClick r:id="rId2"/>
              </a:rPr>
              <a:t>https://ec.europa.eu/commission/presscorner/detail/en/ip_21_1682</a:t>
            </a:r>
            <a:r>
              <a:rPr lang="en-GB" sz="1050">
                <a:latin typeface="Arial" panose="020B0604020202020204" pitchFamily="34" charset="0"/>
                <a:cs typeface="Arial" panose="020B0604020202020204" pitchFamily="34" charset="0"/>
              </a:rPr>
              <a:t> </a:t>
            </a:r>
            <a:endParaRPr lang="en-CH" sz="10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9381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030177-4389-AB40-8F16-B8D3B680D4F4}"/>
              </a:ext>
            </a:extLst>
          </p:cNvPr>
          <p:cNvSpPr>
            <a:spLocks noGrp="1"/>
          </p:cNvSpPr>
          <p:nvPr>
            <p:ph type="ctrTitle"/>
          </p:nvPr>
        </p:nvSpPr>
        <p:spPr/>
        <p:txBody>
          <a:bodyPr/>
          <a:lstStyle/>
          <a:p>
            <a:r>
              <a:rPr lang="en-CH"/>
              <a:t>Definition</a:t>
            </a:r>
          </a:p>
        </p:txBody>
      </p:sp>
      <p:sp>
        <p:nvSpPr>
          <p:cNvPr id="3" name="Footer Placeholder 2">
            <a:extLst>
              <a:ext uri="{FF2B5EF4-FFF2-40B4-BE49-F238E27FC236}">
                <a16:creationId xmlns:a16="http://schemas.microsoft.com/office/drawing/2014/main" id="{02DCDD67-D058-7F4D-83D1-ED662176B525}"/>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4" name="Slide Number Placeholder 3">
            <a:extLst>
              <a:ext uri="{FF2B5EF4-FFF2-40B4-BE49-F238E27FC236}">
                <a16:creationId xmlns:a16="http://schemas.microsoft.com/office/drawing/2014/main" id="{7B2C3F1C-2ED7-0343-8331-DA7B7088BD4C}"/>
              </a:ext>
            </a:extLst>
          </p:cNvPr>
          <p:cNvSpPr>
            <a:spLocks noGrp="1"/>
          </p:cNvSpPr>
          <p:nvPr>
            <p:ph type="sldNum" sz="quarter" idx="12"/>
          </p:nvPr>
        </p:nvSpPr>
        <p:spPr/>
        <p:txBody>
          <a:bodyPr/>
          <a:lstStyle/>
          <a:p>
            <a:fld id="{442AD375-037F-43D0-B059-5172DA06796A}" type="slidenum">
              <a:rPr lang="de-CH" smtClean="0"/>
              <a:pPr/>
              <a:t>8</a:t>
            </a:fld>
            <a:endParaRPr lang="de-CH"/>
          </a:p>
        </p:txBody>
      </p:sp>
      <p:sp>
        <p:nvSpPr>
          <p:cNvPr id="2" name="Content Placeholder 1">
            <a:extLst>
              <a:ext uri="{FF2B5EF4-FFF2-40B4-BE49-F238E27FC236}">
                <a16:creationId xmlns:a16="http://schemas.microsoft.com/office/drawing/2014/main" id="{57FED1BB-B69C-9244-8DA4-5AF55C5A6C86}"/>
              </a:ext>
            </a:extLst>
          </p:cNvPr>
          <p:cNvSpPr>
            <a:spLocks noGrp="1"/>
          </p:cNvSpPr>
          <p:nvPr>
            <p:ph idx="4294967295"/>
          </p:nvPr>
        </p:nvSpPr>
        <p:spPr>
          <a:xfrm>
            <a:off x="474882" y="1582009"/>
            <a:ext cx="8207375" cy="1871662"/>
          </a:xfrm>
        </p:spPr>
        <p:txBody>
          <a:bodyPr/>
          <a:lstStyle/>
          <a:p>
            <a:r>
              <a:rPr lang="en-GB" sz="2800">
                <a:solidFill>
                  <a:schemeClr val="bg1"/>
                </a:solidFill>
              </a:rPr>
              <a:t>A </a:t>
            </a:r>
            <a:r>
              <a:rPr lang="en-GB" sz="2800" b="1">
                <a:solidFill>
                  <a:schemeClr val="bg1"/>
                </a:solidFill>
              </a:rPr>
              <a:t>glass ceiling</a:t>
            </a:r>
            <a:r>
              <a:rPr lang="en-GB" sz="2800">
                <a:solidFill>
                  <a:schemeClr val="bg1"/>
                </a:solidFill>
              </a:rPr>
              <a:t> is a metaphor used to represent an invisible barrier that prevents a given demographic (typically applied to women) from rising beyond a certain level in a hierarchy*.</a:t>
            </a:r>
            <a:endParaRPr lang="en-CH" sz="2800">
              <a:solidFill>
                <a:schemeClr val="bg1"/>
              </a:solidFill>
            </a:endParaRPr>
          </a:p>
        </p:txBody>
      </p:sp>
      <p:sp>
        <p:nvSpPr>
          <p:cNvPr id="7" name="TextBox 6">
            <a:extLst>
              <a:ext uri="{FF2B5EF4-FFF2-40B4-BE49-F238E27FC236}">
                <a16:creationId xmlns:a16="http://schemas.microsoft.com/office/drawing/2014/main" id="{F10353A8-20EC-B843-8D96-E52B21035943}"/>
              </a:ext>
            </a:extLst>
          </p:cNvPr>
          <p:cNvSpPr txBox="1"/>
          <p:nvPr/>
        </p:nvSpPr>
        <p:spPr>
          <a:xfrm>
            <a:off x="242421" y="4155926"/>
            <a:ext cx="8672298" cy="430887"/>
          </a:xfrm>
          <a:prstGeom prst="rect">
            <a:avLst/>
          </a:prstGeom>
          <a:noFill/>
        </p:spPr>
        <p:txBody>
          <a:bodyPr wrap="square">
            <a:spAutoFit/>
          </a:bodyPr>
          <a:lstStyle/>
          <a:p>
            <a:r>
              <a:rPr lang="en-GB" sz="1100" b="0" i="0" u="none" strike="noStrike">
                <a:solidFill>
                  <a:schemeClr val="bg1"/>
                </a:solidFill>
                <a:effectLst/>
                <a:latin typeface="Arial" panose="020B0604020202020204" pitchFamily="34" charset="0"/>
              </a:rPr>
              <a:t>* Federal Glass Ceiling Commission. </a:t>
            </a:r>
            <a:r>
              <a:rPr lang="en-GB" sz="1100" b="0" i="1" u="none" strike="noStrike">
                <a:solidFill>
                  <a:schemeClr val="bg1"/>
                </a:solidFill>
                <a:effectLst/>
                <a:latin typeface="Arial" panose="020B0604020202020204" pitchFamily="34" charset="0"/>
                <a:hlinkClick r:id="rId2">
                  <a:extLst>
                    <a:ext uri="{A12FA001-AC4F-418D-AE19-62706E023703}">
                      <ahyp:hlinkClr xmlns:ahyp="http://schemas.microsoft.com/office/drawing/2018/hyperlinkcolor" val="tx"/>
                    </a:ext>
                  </a:extLst>
                </a:hlinkClick>
              </a:rPr>
              <a:t>Solid Investments: Making Full Use of the Nation's Human Capital</a:t>
            </a:r>
            <a:r>
              <a:rPr lang="en-GB" sz="1100" b="0" i="0" u="none" strike="noStrike">
                <a:solidFill>
                  <a:schemeClr val="bg1"/>
                </a:solidFill>
                <a:effectLst/>
                <a:latin typeface="Arial" panose="020B0604020202020204" pitchFamily="34" charset="0"/>
                <a:hlinkClick r:id="rId2">
                  <a:extLst>
                    <a:ext uri="{A12FA001-AC4F-418D-AE19-62706E023703}">
                      <ahyp:hlinkClr xmlns:ahyp="http://schemas.microsoft.com/office/drawing/2018/hyperlinkcolor" val="tx"/>
                    </a:ext>
                  </a:extLst>
                </a:hlinkClick>
              </a:rPr>
              <a:t>.</a:t>
            </a:r>
            <a:r>
              <a:rPr lang="en-GB" sz="1100" b="0" i="0" u="none" strike="noStrike">
                <a:solidFill>
                  <a:schemeClr val="bg1"/>
                </a:solidFill>
                <a:effectLst/>
                <a:latin typeface="Arial" panose="020B0604020202020204" pitchFamily="34" charset="0"/>
              </a:rPr>
              <a:t> </a:t>
            </a:r>
            <a:r>
              <a:rPr lang="en-GB" sz="1100" b="0" i="0" u="none" strike="noStrike">
                <a:solidFill>
                  <a:schemeClr val="bg1"/>
                </a:solidFill>
                <a:effectLst/>
                <a:latin typeface="Arial" panose="020B0604020202020204" pitchFamily="34" charset="0"/>
                <a:hlinkClick r:id="rId3">
                  <a:extLst>
                    <a:ext uri="{A12FA001-AC4F-418D-AE19-62706E023703}">
                      <ahyp:hlinkClr xmlns:ahyp="http://schemas.microsoft.com/office/drawing/2018/hyperlinkcolor" val="tx"/>
                    </a:ext>
                  </a:extLst>
                </a:hlinkClick>
              </a:rPr>
              <a:t>Archived</a:t>
            </a:r>
            <a:r>
              <a:rPr lang="en-GB" sz="1100" b="0" i="0" u="none" strike="noStrike">
                <a:solidFill>
                  <a:schemeClr val="bg1"/>
                </a:solidFill>
                <a:effectLst/>
                <a:latin typeface="Arial" panose="020B0604020202020204" pitchFamily="34" charset="0"/>
              </a:rPr>
              <a:t> 2014-11-08 at the </a:t>
            </a:r>
            <a:r>
              <a:rPr lang="en-GB" sz="1100" b="0" i="0" u="none" strike="noStrike">
                <a:solidFill>
                  <a:schemeClr val="bg1"/>
                </a:solidFill>
                <a:effectLst/>
                <a:latin typeface="Arial" panose="020B0604020202020204" pitchFamily="34" charset="0"/>
                <a:hlinkClick r:id="rId4" tooltip="Wayback Machine">
                  <a:extLst>
                    <a:ext uri="{A12FA001-AC4F-418D-AE19-62706E023703}">
                      <ahyp:hlinkClr xmlns:ahyp="http://schemas.microsoft.com/office/drawing/2018/hyperlinkcolor" val="tx"/>
                    </a:ext>
                  </a:extLst>
                </a:hlinkClick>
              </a:rPr>
              <a:t>Wayback Machine</a:t>
            </a:r>
            <a:r>
              <a:rPr lang="en-GB" sz="1100" b="0" i="0" u="none" strike="noStrike">
                <a:solidFill>
                  <a:schemeClr val="bg1"/>
                </a:solidFill>
                <a:effectLst/>
                <a:latin typeface="Arial" panose="020B0604020202020204" pitchFamily="34" charset="0"/>
              </a:rPr>
              <a:t> Washington, D.C.: U.S. Department of Labor, November 1995, p. 13-15.</a:t>
            </a:r>
            <a:endParaRPr lang="en-CH" sz="1100">
              <a:solidFill>
                <a:schemeClr val="bg1"/>
              </a:solidFill>
            </a:endParaRPr>
          </a:p>
        </p:txBody>
      </p:sp>
    </p:spTree>
    <p:extLst>
      <p:ext uri="{BB962C8B-B14F-4D97-AF65-F5344CB8AC3E}">
        <p14:creationId xmlns:p14="http://schemas.microsoft.com/office/powerpoint/2010/main" val="3040598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030177-4389-AB40-8F16-B8D3B680D4F4}"/>
              </a:ext>
            </a:extLst>
          </p:cNvPr>
          <p:cNvSpPr>
            <a:spLocks noGrp="1"/>
          </p:cNvSpPr>
          <p:nvPr>
            <p:ph type="ctrTitle"/>
          </p:nvPr>
        </p:nvSpPr>
        <p:spPr>
          <a:xfrm>
            <a:off x="467917" y="381000"/>
            <a:ext cx="5688260" cy="798741"/>
          </a:xfrm>
        </p:spPr>
        <p:txBody>
          <a:bodyPr/>
          <a:lstStyle/>
          <a:p>
            <a:r>
              <a:rPr lang="en-CH"/>
              <a:t>Different formulations</a:t>
            </a:r>
          </a:p>
        </p:txBody>
      </p:sp>
      <p:sp>
        <p:nvSpPr>
          <p:cNvPr id="3" name="Footer Placeholder 2">
            <a:extLst>
              <a:ext uri="{FF2B5EF4-FFF2-40B4-BE49-F238E27FC236}">
                <a16:creationId xmlns:a16="http://schemas.microsoft.com/office/drawing/2014/main" id="{02DCDD67-D058-7F4D-83D1-ED662176B525}"/>
              </a:ext>
            </a:extLst>
          </p:cNvPr>
          <p:cNvSpPr>
            <a:spLocks noGrp="1"/>
          </p:cNvSpPr>
          <p:nvPr>
            <p:ph type="ftr" sz="quarter" idx="11"/>
          </p:nvPr>
        </p:nvSpPr>
        <p:spPr/>
        <p:txBody>
          <a:bodyPr/>
          <a:lstStyle/>
          <a:p>
            <a:r>
              <a:rPr lang="de-DE"/>
              <a:t>AI - When machines are smarter and companies are dumber - Dr. Umberto Michelucci</a:t>
            </a:r>
            <a:endParaRPr lang="de-CH"/>
          </a:p>
        </p:txBody>
      </p:sp>
      <p:sp>
        <p:nvSpPr>
          <p:cNvPr id="4" name="Slide Number Placeholder 3">
            <a:extLst>
              <a:ext uri="{FF2B5EF4-FFF2-40B4-BE49-F238E27FC236}">
                <a16:creationId xmlns:a16="http://schemas.microsoft.com/office/drawing/2014/main" id="{7B2C3F1C-2ED7-0343-8331-DA7B7088BD4C}"/>
              </a:ext>
            </a:extLst>
          </p:cNvPr>
          <p:cNvSpPr>
            <a:spLocks noGrp="1"/>
          </p:cNvSpPr>
          <p:nvPr>
            <p:ph type="sldNum" sz="quarter" idx="12"/>
          </p:nvPr>
        </p:nvSpPr>
        <p:spPr/>
        <p:txBody>
          <a:bodyPr/>
          <a:lstStyle/>
          <a:p>
            <a:fld id="{442AD375-037F-43D0-B059-5172DA06796A}" type="slidenum">
              <a:rPr lang="de-CH" smtClean="0"/>
              <a:pPr/>
              <a:t>9</a:t>
            </a:fld>
            <a:endParaRPr lang="de-CH"/>
          </a:p>
        </p:txBody>
      </p:sp>
      <p:sp>
        <p:nvSpPr>
          <p:cNvPr id="2" name="Content Placeholder 1">
            <a:extLst>
              <a:ext uri="{FF2B5EF4-FFF2-40B4-BE49-F238E27FC236}">
                <a16:creationId xmlns:a16="http://schemas.microsoft.com/office/drawing/2014/main" id="{57FED1BB-B69C-9244-8DA4-5AF55C5A6C86}"/>
              </a:ext>
            </a:extLst>
          </p:cNvPr>
          <p:cNvSpPr>
            <a:spLocks noGrp="1"/>
          </p:cNvSpPr>
          <p:nvPr>
            <p:ph idx="4294967295"/>
          </p:nvPr>
        </p:nvSpPr>
        <p:spPr>
          <a:xfrm>
            <a:off x="474882" y="1582009"/>
            <a:ext cx="8207375" cy="1871662"/>
          </a:xfrm>
        </p:spPr>
        <p:txBody>
          <a:bodyPr/>
          <a:lstStyle/>
          <a:p>
            <a:r>
              <a:rPr lang="en-GB" sz="2800">
                <a:solidFill>
                  <a:schemeClr val="bg1"/>
                </a:solidFill>
              </a:rPr>
              <a:t>“Sticky Floors”, ”The Frozen Middle”, “Concrete Floor” *</a:t>
            </a:r>
            <a:endParaRPr lang="en-CH" sz="2800">
              <a:solidFill>
                <a:schemeClr val="bg1"/>
              </a:solidFill>
            </a:endParaRPr>
          </a:p>
        </p:txBody>
      </p:sp>
      <p:sp>
        <p:nvSpPr>
          <p:cNvPr id="7" name="TextBox 6">
            <a:extLst>
              <a:ext uri="{FF2B5EF4-FFF2-40B4-BE49-F238E27FC236}">
                <a16:creationId xmlns:a16="http://schemas.microsoft.com/office/drawing/2014/main" id="{F10353A8-20EC-B843-8D96-E52B21035943}"/>
              </a:ext>
            </a:extLst>
          </p:cNvPr>
          <p:cNvSpPr txBox="1"/>
          <p:nvPr/>
        </p:nvSpPr>
        <p:spPr>
          <a:xfrm>
            <a:off x="242421" y="4155926"/>
            <a:ext cx="8672298" cy="261610"/>
          </a:xfrm>
          <a:prstGeom prst="rect">
            <a:avLst/>
          </a:prstGeom>
          <a:noFill/>
        </p:spPr>
        <p:txBody>
          <a:bodyPr wrap="square">
            <a:spAutoFit/>
          </a:bodyPr>
          <a:lstStyle/>
          <a:p>
            <a:r>
              <a:rPr lang="en-GB" sz="1100">
                <a:solidFill>
                  <a:schemeClr val="bg1"/>
                </a:solidFill>
                <a:latin typeface="Arial" panose="020B0604020202020204" pitchFamily="34" charset="0"/>
              </a:rPr>
              <a:t>* </a:t>
            </a:r>
            <a:r>
              <a:rPr lang="en-GB" sz="1100">
                <a:solidFill>
                  <a:schemeClr val="bg1"/>
                </a:solidFill>
                <a:latin typeface="Arial" panose="020B0604020202020204" pitchFamily="34" charset="0"/>
                <a:hlinkClick r:id="rId2">
                  <a:extLst>
                    <a:ext uri="{A12FA001-AC4F-418D-AE19-62706E023703}">
                      <ahyp:hlinkClr xmlns:ahyp="http://schemas.microsoft.com/office/drawing/2018/hyperlinkcolor" val="tx"/>
                    </a:ext>
                  </a:extLst>
                </a:hlinkClick>
              </a:rPr>
              <a:t>https://en.wikipedia.org/wiki/Glass_ceiling</a:t>
            </a:r>
            <a:r>
              <a:rPr lang="en-GB" sz="1100">
                <a:solidFill>
                  <a:schemeClr val="bg1"/>
                </a:solidFill>
                <a:latin typeface="Arial" panose="020B0604020202020204" pitchFamily="34" charset="0"/>
              </a:rPr>
              <a:t>, last accessed 20.10.2021</a:t>
            </a:r>
            <a:endParaRPr lang="en-CH" sz="1100">
              <a:solidFill>
                <a:schemeClr val="bg1"/>
              </a:solidFill>
            </a:endParaRPr>
          </a:p>
        </p:txBody>
      </p:sp>
    </p:spTree>
    <p:extLst>
      <p:ext uri="{BB962C8B-B14F-4D97-AF65-F5344CB8AC3E}">
        <p14:creationId xmlns:p14="http://schemas.microsoft.com/office/powerpoint/2010/main" val="2712776951"/>
      </p:ext>
    </p:extLst>
  </p:cSld>
  <p:clrMapOvr>
    <a:masterClrMapping/>
  </p:clrMapOvr>
</p:sld>
</file>

<file path=ppt/theme/theme1.xml><?xml version="1.0" encoding="utf-8"?>
<a:theme xmlns:a="http://schemas.openxmlformats.org/drawingml/2006/main" name="Helsana">
  <a:themeElements>
    <a:clrScheme name="Helsana">
      <a:dk1>
        <a:sysClr val="windowText" lastClr="000000"/>
      </a:dk1>
      <a:lt1>
        <a:sysClr val="window" lastClr="FFFFFF"/>
      </a:lt1>
      <a:dk2>
        <a:srgbClr val="BEA786"/>
      </a:dk2>
      <a:lt2>
        <a:srgbClr val="F2F2F2"/>
      </a:lt2>
      <a:accent1>
        <a:srgbClr val="9A0941"/>
      </a:accent1>
      <a:accent2>
        <a:srgbClr val="62AEDF"/>
      </a:accent2>
      <a:accent3>
        <a:srgbClr val="9281C6"/>
      </a:accent3>
      <a:accent4>
        <a:srgbClr val="E55086"/>
      </a:accent4>
      <a:accent5>
        <a:srgbClr val="B6CA2F"/>
      </a:accent5>
      <a:accent6>
        <a:srgbClr val="FEC600"/>
      </a:accent6>
      <a:hlink>
        <a:srgbClr val="000000"/>
      </a:hlink>
      <a:folHlink>
        <a:srgbClr val="000000"/>
      </a:folHlink>
    </a:clrScheme>
    <a:fontScheme name="Helsan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b="1"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a:defPPr>
      </a:lstStyle>
    </a:txDef>
  </a:objectDefaults>
  <a:extraClrSchemeLst/>
  <a:extLst>
    <a:ext uri="{05A4C25C-085E-4340-85A3-A5531E510DB2}">
      <thm15:themeFamily xmlns:thm15="http://schemas.microsoft.com/office/thememl/2012/main" name="Blank.potx" id="{44100FE6-62EC-4787-BE5D-F30725253247}" vid="{98A7E1E9-FFF7-4B41-8F78-C49B056212F0}"/>
    </a:ext>
  </a:extLst>
</a:theme>
</file>

<file path=ppt/theme/theme2.xml><?xml version="1.0" encoding="utf-8"?>
<a:theme xmlns:a="http://schemas.openxmlformats.org/drawingml/2006/main" name="Office Theme">
  <a:themeElements>
    <a:clrScheme name="Helsana">
      <a:dk1>
        <a:sysClr val="windowText" lastClr="000000"/>
      </a:dk1>
      <a:lt1>
        <a:sysClr val="window" lastClr="FFFFFF"/>
      </a:lt1>
      <a:dk2>
        <a:srgbClr val="BEA786"/>
      </a:dk2>
      <a:lt2>
        <a:srgbClr val="F2F2F2"/>
      </a:lt2>
      <a:accent1>
        <a:srgbClr val="9A0941"/>
      </a:accent1>
      <a:accent2>
        <a:srgbClr val="62AEDF"/>
      </a:accent2>
      <a:accent3>
        <a:srgbClr val="9281C6"/>
      </a:accent3>
      <a:accent4>
        <a:srgbClr val="E55086"/>
      </a:accent4>
      <a:accent5>
        <a:srgbClr val="B6CA2F"/>
      </a:accent5>
      <a:accent6>
        <a:srgbClr val="FEC6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elsana">
      <a:dk1>
        <a:sysClr val="windowText" lastClr="000000"/>
      </a:dk1>
      <a:lt1>
        <a:sysClr val="window" lastClr="FFFFFF"/>
      </a:lt1>
      <a:dk2>
        <a:srgbClr val="BEA786"/>
      </a:dk2>
      <a:lt2>
        <a:srgbClr val="F2F2F2"/>
      </a:lt2>
      <a:accent1>
        <a:srgbClr val="9A0941"/>
      </a:accent1>
      <a:accent2>
        <a:srgbClr val="62AEDF"/>
      </a:accent2>
      <a:accent3>
        <a:srgbClr val="9281C6"/>
      </a:accent3>
      <a:accent4>
        <a:srgbClr val="E55086"/>
      </a:accent4>
      <a:accent5>
        <a:srgbClr val="B6CA2F"/>
      </a:accent5>
      <a:accent6>
        <a:srgbClr val="FEC6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2428</TotalTime>
  <Words>3922</Words>
  <Application>Microsoft Macintosh PowerPoint</Application>
  <PresentationFormat>On-screen Show (16:9)</PresentationFormat>
  <Paragraphs>483</Paragraphs>
  <Slides>71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71</vt:i4>
      </vt:variant>
    </vt:vector>
  </HeadingPairs>
  <TitlesOfParts>
    <vt:vector size="75" baseType="lpstr">
      <vt:lpstr>Arial</vt:lpstr>
      <vt:lpstr>Calibri</vt:lpstr>
      <vt:lpstr>Cambria Math</vt:lpstr>
      <vt:lpstr>Helsana</vt:lpstr>
      <vt:lpstr>AI – when machines are smarter and companies are dumber Is AI a technical or cultural challenge? Learnings from  Swiss companies</vt:lpstr>
      <vt:lpstr>Topics / Agenda</vt:lpstr>
      <vt:lpstr>Analytics vs. AI – Main differences</vt:lpstr>
      <vt:lpstr>AI and analytics are NOT the same thing.   Stop putting them together. </vt:lpstr>
      <vt:lpstr>Typical beginnings in AI</vt:lpstr>
      <vt:lpstr>Typical beginnings</vt:lpstr>
      <vt:lpstr>AI glass ceiling</vt:lpstr>
      <vt:lpstr>Definition</vt:lpstr>
      <vt:lpstr>Different formulations</vt:lpstr>
      <vt:lpstr>Definition in AI</vt:lpstr>
      <vt:lpstr>QUESTION</vt:lpstr>
      <vt:lpstr>Business case – Really?</vt:lpstr>
      <vt:lpstr>PowerPoint Presentation</vt:lpstr>
      <vt:lpstr>Different maturity levels</vt:lpstr>
      <vt:lpstr>AI Maturity Model</vt:lpstr>
      <vt:lpstr>Maturity Levels</vt:lpstr>
      <vt:lpstr>Importance of various aspects at various maturity levels*</vt:lpstr>
      <vt:lpstr>AI for the sake of AI does not generate value*. Only solving a problem generates value. Solving a problem with AI may only make value generation more efficient or allow to solve new problems.</vt:lpstr>
      <vt:lpstr>Skills and culture</vt:lpstr>
      <vt:lpstr>Skills</vt:lpstr>
      <vt:lpstr>Face recognition &amp; localization</vt:lpstr>
      <vt:lpstr>Face recognition &amp; localization puzzle pieces SKILLS</vt:lpstr>
      <vt:lpstr>What does not work</vt:lpstr>
      <vt:lpstr>What does work (example)</vt:lpstr>
      <vt:lpstr>Attracting talent and job profiles</vt:lpstr>
      <vt:lpstr>Example I – Data Scientist Job Opening</vt:lpstr>
      <vt:lpstr>Example II – Data Scientist Job Opening</vt:lpstr>
      <vt:lpstr>Example III – Machine Learning Job Opening</vt:lpstr>
      <vt:lpstr>Example IV – Computer Vision and Machine Learning Engineer Job Opening (facebook)</vt:lpstr>
      <vt:lpstr>You need someone with a large experience in the field as head of your data science teams and initiatives. Those are not positions that can be assumed by a generalist profile. And please, those are not administrative roles!</vt:lpstr>
      <vt:lpstr>Organisational structures</vt:lpstr>
      <vt:lpstr>Analytics and AI do not belong together. The necessary culture, tools and processes are very different. Putting them together will kill AI initiatives.</vt:lpstr>
      <vt:lpstr>Some examples of experiments and use cases</vt:lpstr>
      <vt:lpstr>Problem Description</vt:lpstr>
      <vt:lpstr>PowerPoint Presentation</vt:lpstr>
      <vt:lpstr>PowerPoint Presentation</vt:lpstr>
      <vt:lpstr>PowerPoint Presentation</vt:lpstr>
      <vt:lpstr>PowerPoint Presentation</vt:lpstr>
      <vt:lpstr>Challenges</vt:lpstr>
      <vt:lpstr>Creation of a dataset</vt:lpstr>
      <vt:lpstr>PowerPoint Presentation</vt:lpstr>
      <vt:lpstr>Challenges </vt:lpstr>
      <vt:lpstr>Challenges </vt:lpstr>
      <vt:lpstr>Challenges </vt:lpstr>
      <vt:lpstr>Challenges </vt:lpstr>
      <vt:lpstr>Testing und validation dataset</vt:lpstr>
      <vt:lpstr>Results</vt:lpstr>
      <vt:lpstr>PowerPoint Presentation</vt:lpstr>
      <vt:lpstr>Datenbeschreibung</vt:lpstr>
      <vt:lpstr>One-Hot encoded features - Convert strings to numbers - I</vt:lpstr>
      <vt:lpstr>One-Hot encoded features - Convert strings to numbers - II</vt:lpstr>
      <vt:lpstr>Login logs in July on Linux hosts</vt:lpstr>
      <vt:lpstr>Results II</vt:lpstr>
      <vt:lpstr>Computational Information – Running Time</vt:lpstr>
      <vt:lpstr>Login outlier detection – ein paar Zahlen und ein Biespiel</vt:lpstr>
      <vt:lpstr>PowerPoint Presentation</vt:lpstr>
      <vt:lpstr>PowerPoint Presentation</vt:lpstr>
      <vt:lpstr>PowerPoint Presentation</vt:lpstr>
      <vt:lpstr>PowerPoint Presentation</vt:lpstr>
      <vt:lpstr>PowerPoint Presentation</vt:lpstr>
      <vt:lpstr>Bringing AI into our society: the Narratives &amp; Impact of National AI Regulations &amp; Strategies</vt:lpstr>
      <vt:lpstr>What to pay attention to?</vt:lpstr>
      <vt:lpstr>What happens if a company does not comply?</vt:lpstr>
      <vt:lpstr>Some issues…</vt:lpstr>
      <vt:lpstr>AI is “everything” according to the EU</vt:lpstr>
      <vt:lpstr>Will imports of AI systems and applications need to comply with the framework?</vt:lpstr>
      <vt:lpstr>Risk levels</vt:lpstr>
      <vt:lpstr>High Risk AI</vt:lpstr>
      <vt:lpstr>New rules for providers – for High Risk AI</vt:lpstr>
      <vt:lpstr>Limited Risk</vt:lpstr>
      <vt:lpstr>Minimal Risk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Michelucci Umberto</dc:creator>
  <cp:lastModifiedBy>Umberto Michelucci</cp:lastModifiedBy>
  <cp:revision>109</cp:revision>
  <dcterms:created xsi:type="dcterms:W3CDTF">2021-10-20T07:35:01Z</dcterms:created>
  <dcterms:modified xsi:type="dcterms:W3CDTF">2022-05-23T11:26:57Z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205858e-9294-46c5-ad97-4b22fdf546f1_Enabled">
    <vt:lpwstr>true</vt:lpwstr>
  </property>
  <property fmtid="{D5CDD505-2E9C-101B-9397-08002B2CF9AE}" pid="3" name="MSIP_Label_0205858e-9294-46c5-ad97-4b22fdf546f1_SetDate">
    <vt:lpwstr>2021-10-20T07:35:10Z</vt:lpwstr>
  </property>
  <property fmtid="{D5CDD505-2E9C-101B-9397-08002B2CF9AE}" pid="4" name="MSIP_Label_0205858e-9294-46c5-ad97-4b22fdf546f1_Method">
    <vt:lpwstr>Standard</vt:lpwstr>
  </property>
  <property fmtid="{D5CDD505-2E9C-101B-9397-08002B2CF9AE}" pid="5" name="MSIP_Label_0205858e-9294-46c5-ad97-4b22fdf546f1_Name">
    <vt:lpwstr>Sensibel (C)</vt:lpwstr>
  </property>
  <property fmtid="{D5CDD505-2E9C-101B-9397-08002B2CF9AE}" pid="6" name="MSIP_Label_0205858e-9294-46c5-ad97-4b22fdf546f1_SiteId">
    <vt:lpwstr>96e5b9ed-5716-4cf3-ac0c-9c12acfa73c3</vt:lpwstr>
  </property>
  <property fmtid="{D5CDD505-2E9C-101B-9397-08002B2CF9AE}" pid="7" name="MSIP_Label_0205858e-9294-46c5-ad97-4b22fdf546f1_ActionId">
    <vt:lpwstr>9070f69c-d5f4-486c-b0d3-ae80b5c46d0e</vt:lpwstr>
  </property>
  <property fmtid="{D5CDD505-2E9C-101B-9397-08002B2CF9AE}" pid="8" name="MSIP_Label_0205858e-9294-46c5-ad97-4b22fdf546f1_ContentBits">
    <vt:lpwstr>0</vt:lpwstr>
  </property>
</Properties>
</file>